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361" r:id="rId3"/>
    <p:sldId id="291" r:id="rId4"/>
    <p:sldId id="309" r:id="rId5"/>
    <p:sldId id="310" r:id="rId6"/>
    <p:sldId id="283" r:id="rId7"/>
    <p:sldId id="362" r:id="rId8"/>
    <p:sldId id="363" r:id="rId9"/>
    <p:sldId id="285" r:id="rId10"/>
    <p:sldId id="327" r:id="rId11"/>
    <p:sldId id="312" r:id="rId12"/>
    <p:sldId id="367" r:id="rId13"/>
    <p:sldId id="328" r:id="rId14"/>
    <p:sldId id="335" r:id="rId15"/>
    <p:sldId id="337" r:id="rId16"/>
    <p:sldId id="351" r:id="rId17"/>
    <p:sldId id="352" r:id="rId18"/>
    <p:sldId id="355" r:id="rId19"/>
    <p:sldId id="356" r:id="rId20"/>
    <p:sldId id="366" r:id="rId21"/>
    <p:sldId id="364" r:id="rId22"/>
    <p:sldId id="32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79" autoAdjust="0"/>
  </p:normalViewPr>
  <p:slideViewPr>
    <p:cSldViewPr>
      <p:cViewPr>
        <p:scale>
          <a:sx n="85" d="100"/>
          <a:sy n="85" d="100"/>
        </p:scale>
        <p:origin x="-936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интеллектуальные</c:v>
                </c:pt>
                <c:pt idx="1">
                  <c:v>волевые</c:v>
                </c:pt>
                <c:pt idx="2">
                  <c:v>соматические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dLbls/>
        <c:axId val="64271488"/>
        <c:axId val="64273024"/>
      </c:barChart>
      <c:catAx>
        <c:axId val="64271488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4273024"/>
        <c:crosses val="autoZero"/>
        <c:auto val="1"/>
        <c:lblAlgn val="ctr"/>
        <c:lblOffset val="100"/>
      </c:catAx>
      <c:valAx>
        <c:axId val="6427302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642714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0.12037</cdr:x>
      <cdr:y>0.325</cdr:y>
    </cdr:from>
    <cdr:to>
      <cdr:x>0.23795</cdr:x>
      <cdr:y>0.64246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6104" y="936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0.12037</cdr:x>
      <cdr:y>0.35</cdr:y>
    </cdr:from>
    <cdr:to>
      <cdr:x>0.23795</cdr:x>
      <cdr:y>0.66746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36104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200" dirty="0" smtClean="0"/>
            <a:t>1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0.46296</cdr:x>
      <cdr:y>0.425</cdr:y>
    </cdr:from>
    <cdr:to>
      <cdr:x>0.55677</cdr:x>
      <cdr:y>0.725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00400" y="1224136"/>
          <a:ext cx="729511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dirty="0" smtClean="0"/>
            <a:t>2</a:t>
          </a:r>
          <a:endParaRPr lang="ru-RU" sz="3200" dirty="0"/>
        </a:p>
      </cdr:txBody>
    </cdr:sp>
  </cdr:relSizeAnchor>
  <cdr:relSizeAnchor xmlns:cdr="http://schemas.openxmlformats.org/drawingml/2006/chartDrawing">
    <cdr:from>
      <cdr:x>0.7963</cdr:x>
      <cdr:y>0.625</cdr:y>
    </cdr:from>
    <cdr:to>
      <cdr:x>0.87037</cdr:x>
      <cdr:y>0.775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92688" y="1800200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 smtClean="0"/>
            <a:t>3</a:t>
          </a:r>
          <a:endParaRPr lang="ru-RU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A2EA0-D1B9-421F-8B91-64CC42FE19EB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9576F-CD9B-4A8F-8763-70F2114E10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979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Медиатор не наделяется правом принятия решения по спору и не оказывает давление на стороны. Он только организует содействие конфликтующим сторонам, участвующим на добровольной основе в процессе поиска взаимоприемлемого и жизнеспособного решения, которое удовлетворит впоследствии их интересы и потребности.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9576F-CD9B-4A8F-8763-70F2114E109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450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Перечисление этих принципов - не пустой звук. Каждый из них имеет глубокий смысл, обеспечивающий эффективность метода. Именно по этому мы говорим о недопустимости формализованного поверхностного отношения к методу как набору приемов и техник.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9576F-CD9B-4A8F-8763-70F2114E109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0672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54650" cy="40830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325326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869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76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558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725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747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301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34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068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178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26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895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4764D-7D8D-4A1C-8BAF-10AB70F75868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013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2" y="0"/>
            <a:ext cx="9139227" cy="686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246" y="3807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Нормативно-правовая основа службы </a:t>
            </a:r>
          </a:p>
          <a:p>
            <a:pPr marL="365760" indent="-283464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школьной медиации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46" y="894673"/>
            <a:ext cx="89077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школьную службу примирения (ШСП) обязательно входят </a:t>
            </a:r>
            <a:r>
              <a:rPr lang="ru-RU" b="1" i="1" dirty="0"/>
              <a:t>учащиеся-медиаторы и взрослый куратор.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школьных службах примирения медиаторами (при условии прохождения специальной подготовки по медиации) могут быть:</a:t>
            </a:r>
            <a:br>
              <a:rPr lang="ru-RU" dirty="0"/>
            </a:br>
            <a:r>
              <a:rPr lang="ru-RU" dirty="0" smtClean="0"/>
              <a:t>а</a:t>
            </a:r>
            <a:r>
              <a:rPr lang="ru-RU" dirty="0"/>
              <a:t>) учащиеся;</a:t>
            </a:r>
            <a:br>
              <a:rPr lang="ru-RU" dirty="0"/>
            </a:br>
            <a:r>
              <a:rPr lang="ru-RU" dirty="0" smtClean="0"/>
              <a:t>б</a:t>
            </a:r>
            <a:r>
              <a:rPr lang="ru-RU" dirty="0"/>
              <a:t>) педагогические работники образовательного учреждения;</a:t>
            </a:r>
            <a:br>
              <a:rPr lang="ru-RU" dirty="0"/>
            </a:br>
            <a:r>
              <a:rPr lang="ru-RU" dirty="0" smtClean="0"/>
              <a:t>в</a:t>
            </a:r>
            <a:r>
              <a:rPr lang="ru-RU" dirty="0"/>
              <a:t>) взрослый (родитель, сотрудник общественной или государственной организации или иной взрослый) по согласованию с администрацией образовательного учреждения.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Возможно совместное ведение медиации взрослым и ребенком.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6643" y="4005064"/>
            <a:ext cx="87129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 </a:t>
            </a:r>
            <a:r>
              <a:rPr lang="ru-RU" sz="2000" dirty="0"/>
              <a:t>роли заказчиков выступают сами дети, занимающиеся в службе </a:t>
            </a:r>
            <a:r>
              <a:rPr lang="ru-RU" sz="2000" dirty="0" smtClean="0"/>
              <a:t>медиации. </a:t>
            </a:r>
            <a:r>
              <a:rPr lang="ru-RU" sz="2000" dirty="0"/>
              <a:t>Они приходят в службу именно «заниматься», и тем самым дают ей заказ на своё развитие. Дети обучаются навыкам ведения примирительных встреч, работе в команде, совершенствуют свои коммуникативные навыки и нравственные качества. И используют новые умения в разрешении реальных конфликтов по принципу: «Даже если мы поможем одному человеку, то нам стоило всему этому учиться». </a:t>
            </a:r>
            <a:endParaRPr lang="ru-RU" sz="2000" dirty="0" smtClean="0"/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1526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88640"/>
            <a:ext cx="60486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Основные принципы метода «Школьной </a:t>
            </a:r>
            <a:r>
              <a:rPr lang="ru-RU" sz="2800" b="1" dirty="0" smtClean="0">
                <a:solidFill>
                  <a:srgbClr val="C00000"/>
                </a:solidFill>
              </a:rPr>
              <a:t>медиации»: 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добровольность</a:t>
            </a:r>
            <a:r>
              <a:rPr lang="ru-RU" sz="2400" dirty="0"/>
              <a:t>;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взаимное </a:t>
            </a:r>
            <a:r>
              <a:rPr lang="ru-RU" sz="2400" dirty="0"/>
              <a:t>уважение;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принятие</a:t>
            </a:r>
            <a:r>
              <a:rPr lang="ru-RU" sz="2400" dirty="0"/>
              <a:t>, признание ценностей и самобытности каждой отдельной личности;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беспристрастность </a:t>
            </a:r>
            <a:r>
              <a:rPr lang="ru-RU" sz="2400" dirty="0"/>
              <a:t>и непредвзятость;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прозрачность </a:t>
            </a:r>
            <a:r>
              <a:rPr lang="ru-RU" sz="2400" dirty="0"/>
              <a:t>процесса для всех его участников; конфиденциальность, равноправие, сотрудничество;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признание </a:t>
            </a:r>
            <a:r>
              <a:rPr lang="ru-RU" sz="2400" dirty="0"/>
              <a:t>права каждого на удовлетворение потребностей и защиту своих интересов при условии признания такого же равного права за другими. </a:t>
            </a:r>
          </a:p>
        </p:txBody>
      </p:sp>
      <p:pic>
        <p:nvPicPr>
          <p:cNvPr id="2050" name="Picture 2" descr="Анонсы, объявления за Апрель 2013 го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119"/>
            <a:ext cx="3528392" cy="254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7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Целесообразность медиации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при </a:t>
            </a:r>
            <a:r>
              <a:rPr lang="ru-RU" dirty="0"/>
              <a:t>помощи бесед или переговоров конфликт не разрешим;</a:t>
            </a:r>
          </a:p>
          <a:p>
            <a:r>
              <a:rPr lang="ru-RU" dirty="0" smtClean="0"/>
              <a:t>разрешение </a:t>
            </a:r>
            <a:r>
              <a:rPr lang="ru-RU" dirty="0"/>
              <a:t>конфликта пришло в тупик;</a:t>
            </a:r>
          </a:p>
          <a:p>
            <a:r>
              <a:rPr lang="ru-RU" dirty="0" smtClean="0"/>
              <a:t>спорящие</a:t>
            </a:r>
            <a:r>
              <a:rPr lang="ru-RU" dirty="0"/>
              <a:t>, заинтересованы в хорошем отношении в будущем;</a:t>
            </a:r>
          </a:p>
          <a:p>
            <a:r>
              <a:rPr lang="ru-RU" dirty="0" smtClean="0"/>
              <a:t>все </a:t>
            </a:r>
            <a:r>
              <a:rPr lang="ru-RU" dirty="0"/>
              <a:t>участники конфликта стремятся к согласованному решению конфликта;</a:t>
            </a:r>
          </a:p>
          <a:p>
            <a:r>
              <a:rPr lang="ru-RU" dirty="0" smtClean="0"/>
              <a:t>речь </a:t>
            </a:r>
            <a:r>
              <a:rPr lang="ru-RU" dirty="0"/>
              <a:t>не идет о принципиальных ценностных ориентирах, об основных правах или решениях типа да/нет;</a:t>
            </a:r>
          </a:p>
          <a:p>
            <a:r>
              <a:rPr lang="ru-RU" dirty="0" smtClean="0"/>
              <a:t>не </a:t>
            </a:r>
            <a:r>
              <a:rPr lang="ru-RU" dirty="0"/>
              <a:t>существует резких различий относительно власти;</a:t>
            </a:r>
          </a:p>
          <a:p>
            <a:r>
              <a:rPr lang="ru-RU" dirty="0" smtClean="0"/>
              <a:t>остается </a:t>
            </a:r>
            <a:r>
              <a:rPr lang="ru-RU" dirty="0"/>
              <a:t>достаточно времени, чтобы разработать согласованные решения конфликта;</a:t>
            </a:r>
          </a:p>
          <a:p>
            <a:r>
              <a:rPr lang="ru-RU" dirty="0" smtClean="0"/>
              <a:t>нет </a:t>
            </a:r>
            <a:r>
              <a:rPr lang="ru-RU" dirty="0"/>
              <a:t>выраженного психического заболевания.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5865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246" y="3807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Нормативно-правовая основа службы </a:t>
            </a:r>
          </a:p>
          <a:p>
            <a:pPr marL="365760" indent="-283464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школьной медиации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46" y="894673"/>
            <a:ext cx="85122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Куратором </a:t>
            </a:r>
            <a:r>
              <a:rPr lang="ru-RU" sz="2000" dirty="0"/>
              <a:t>службы примирения может быть взрослый, прошедший подготовку в качестве медиатора и готовый осуществлять систематическую поддержку и развитие службы примирения. </a:t>
            </a:r>
            <a:endParaRPr lang="ru-RU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Куратор </a:t>
            </a:r>
            <a:r>
              <a:rPr lang="ru-RU" sz="2000" dirty="0"/>
              <a:t>должен иметь доступ к информации о происходящих в образовательном учреждении конфликтах. Задача куратора - организовать работу службы примирения и обеспечить получение службой примирения информации о конфликтах и криминальных </a:t>
            </a:r>
            <a:r>
              <a:rPr lang="ru-RU" sz="2000" dirty="0" smtClean="0"/>
              <a:t>ситуациях.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Участниками </a:t>
            </a:r>
            <a:r>
              <a:rPr lang="ru-RU" sz="2000" dirty="0"/>
              <a:t>программ примирения могут быть дети, педагоги, администрация, родители. </a:t>
            </a:r>
            <a:r>
              <a:rPr lang="ru-RU" sz="2000" b="1" i="1" dirty="0">
                <a:solidFill>
                  <a:srgbClr val="C00000"/>
                </a:solidFill>
              </a:rPr>
              <a:t>При медиации конфликтов между взрослыми обязательно участие взрослого </a:t>
            </a:r>
            <a:r>
              <a:rPr lang="ru-RU" sz="2000" b="1" i="1" dirty="0" smtClean="0">
                <a:solidFill>
                  <a:srgbClr val="C00000"/>
                </a:solidFill>
              </a:rPr>
              <a:t>медиатора.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Допускается</a:t>
            </a:r>
            <a:r>
              <a:rPr lang="ru-RU" sz="2000" dirty="0"/>
              <a:t>, чтобы стороны конфликта были направлены администратором на предварительную встречу с медиатором (где проясняется ситуация конфликта и </a:t>
            </a:r>
            <a:r>
              <a:rPr lang="ru-RU" sz="2000" dirty="0" smtClean="0"/>
              <a:t>рассказывается </a:t>
            </a:r>
            <a:r>
              <a:rPr lang="ru-RU" sz="2000" dirty="0"/>
              <a:t>о медиации), но встреча между сторонами проходит только </a:t>
            </a:r>
            <a:r>
              <a:rPr lang="ru-RU" sz="2000" dirty="0" smtClean="0"/>
              <a:t>добровольно.</a:t>
            </a:r>
          </a:p>
        </p:txBody>
      </p:sp>
    </p:spTree>
    <p:extLst>
      <p:ext uri="{BB962C8B-B14F-4D97-AF65-F5344CB8AC3E}">
        <p14:creationId xmlns:p14="http://schemas.microsoft.com/office/powerpoint/2010/main" xmlns="" val="29775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"/>
          <p:cNvGrpSpPr>
            <a:grpSpLocks/>
          </p:cNvGrpSpPr>
          <p:nvPr/>
        </p:nvGrpSpPr>
        <p:grpSpPr bwMode="auto">
          <a:xfrm>
            <a:off x="179512" y="753760"/>
            <a:ext cx="8712968" cy="5903765"/>
            <a:chOff x="325" y="281"/>
            <a:chExt cx="5699" cy="410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325" y="281"/>
              <a:ext cx="5699" cy="4100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546" y="1647"/>
              <a:ext cx="3257" cy="1464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81639" tIns="42452" rIns="81639" bIns="42452"/>
            <a:lstStyle>
              <a:lvl1pPr defTabSz="407988"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07988"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07988"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07988"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07988"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ru-RU" sz="1800" b="1" dirty="0" err="1">
                  <a:solidFill>
                    <a:srgbClr val="000000"/>
                  </a:solidFill>
                </a:rPr>
                <a:t>Служба</a:t>
              </a:r>
              <a:r>
                <a:rPr lang="en-GB" altLang="ru-RU" sz="1800" b="1" dirty="0">
                  <a:solidFill>
                    <a:srgbClr val="000000"/>
                  </a:solidFill>
                </a:rPr>
                <a:t> </a:t>
              </a:r>
              <a:r>
                <a:rPr lang="ru-RU" altLang="ru-RU" sz="1800" b="1" dirty="0" smtClean="0">
                  <a:solidFill>
                    <a:srgbClr val="000000"/>
                  </a:solidFill>
                </a:rPr>
                <a:t>медиации</a:t>
              </a:r>
              <a:endParaRPr lang="en-GB" altLang="ru-RU" sz="1800" b="1" dirty="0">
                <a:solidFill>
                  <a:srgbClr val="000000"/>
                </a:solidFill>
              </a:endParaRP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altLang="ru-RU" sz="900" b="1" dirty="0">
                <a:solidFill>
                  <a:srgbClr val="000000"/>
                </a:solidFill>
              </a:endParaRP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ru-RU" sz="1300" b="1" dirty="0" err="1">
                  <a:solidFill>
                    <a:srgbClr val="000000"/>
                  </a:solidFill>
                </a:rPr>
                <a:t>Примерно</a:t>
              </a:r>
              <a:r>
                <a:rPr lang="en-GB" altLang="ru-RU" sz="1300" b="1" dirty="0">
                  <a:solidFill>
                    <a:srgbClr val="000000"/>
                  </a:solidFill>
                </a:rPr>
                <a:t> 6-10 </a:t>
              </a:r>
              <a:r>
                <a:rPr lang="en-GB" altLang="ru-RU" sz="1300" b="1" dirty="0" err="1">
                  <a:solidFill>
                    <a:srgbClr val="000000"/>
                  </a:solidFill>
                </a:rPr>
                <a:t>человек</a:t>
              </a:r>
              <a:r>
                <a:rPr lang="en-GB" altLang="ru-RU" sz="1300" b="1" dirty="0">
                  <a:solidFill>
                    <a:srgbClr val="000000"/>
                  </a:solidFill>
                </a:rPr>
                <a:t> и </a:t>
              </a:r>
              <a:r>
                <a:rPr lang="en-GB" altLang="ru-RU" sz="1300" b="1" dirty="0" err="1" smtClean="0">
                  <a:solidFill>
                    <a:srgbClr val="000000"/>
                  </a:solidFill>
                </a:rPr>
                <a:t>взрослый</a:t>
              </a:r>
              <a:r>
                <a:rPr lang="ru-RU" altLang="ru-RU" sz="1300" b="1" dirty="0" smtClean="0">
                  <a:solidFill>
                    <a:srgbClr val="000000"/>
                  </a:solidFill>
                </a:rPr>
                <a:t>- медиатор</a:t>
              </a:r>
              <a:r>
                <a:rPr lang="en-GB" altLang="ru-RU" sz="1300" b="1" dirty="0" smtClean="0">
                  <a:solidFill>
                    <a:srgbClr val="000000"/>
                  </a:solidFill>
                </a:rPr>
                <a:t>.</a:t>
              </a:r>
              <a:endParaRPr lang="en-GB" altLang="ru-RU" sz="1300" b="1" dirty="0">
                <a:solidFill>
                  <a:srgbClr val="000000"/>
                </a:solidFill>
              </a:endParaRP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altLang="ru-RU" sz="800" dirty="0">
                <a:solidFill>
                  <a:srgbClr val="000000"/>
                </a:solidFill>
              </a:endParaRP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ru-RU" sz="1800" dirty="0" err="1">
                  <a:solidFill>
                    <a:srgbClr val="000000"/>
                  </a:solidFill>
                </a:rPr>
                <a:t>Служба</a:t>
              </a:r>
              <a:r>
                <a:rPr lang="en-GB" altLang="ru-RU" sz="1800" dirty="0">
                  <a:solidFill>
                    <a:srgbClr val="000000"/>
                  </a:solidFill>
                </a:rPr>
                <a:t>: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ru-RU" sz="1300" b="1" dirty="0">
                  <a:solidFill>
                    <a:srgbClr val="000000"/>
                  </a:solidFill>
                </a:rPr>
                <a:t> </a:t>
              </a:r>
              <a:r>
                <a:rPr lang="en-GB" altLang="ru-RU" sz="1300" b="1" dirty="0" err="1">
                  <a:solidFill>
                    <a:srgbClr val="000000"/>
                  </a:solidFill>
                </a:rPr>
                <a:t>проводит</a:t>
              </a:r>
              <a:r>
                <a:rPr lang="en-GB" altLang="ru-RU" sz="1300" b="1" dirty="0">
                  <a:solidFill>
                    <a:srgbClr val="000000"/>
                  </a:solidFill>
                </a:rPr>
                <a:t> </a:t>
              </a:r>
              <a:r>
                <a:rPr lang="en-GB" altLang="ru-RU" sz="1300" b="1" dirty="0" err="1">
                  <a:solidFill>
                    <a:srgbClr val="000000"/>
                  </a:solidFill>
                </a:rPr>
                <a:t>примирительные</a:t>
              </a:r>
              <a:r>
                <a:rPr lang="en-GB" altLang="ru-RU" sz="1300" b="1" dirty="0">
                  <a:solidFill>
                    <a:srgbClr val="000000"/>
                  </a:solidFill>
                </a:rPr>
                <a:t> </a:t>
              </a:r>
              <a:r>
                <a:rPr lang="en-GB" altLang="ru-RU" sz="1300" b="1" dirty="0" err="1">
                  <a:solidFill>
                    <a:srgbClr val="000000"/>
                  </a:solidFill>
                </a:rPr>
                <a:t>встречи</a:t>
              </a:r>
              <a:r>
                <a:rPr lang="en-GB" altLang="ru-RU" sz="1300" b="1" dirty="0">
                  <a:solidFill>
                    <a:srgbClr val="000000"/>
                  </a:solidFill>
                </a:rPr>
                <a:t>, 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ru-RU" sz="1300" b="1" dirty="0" err="1">
                  <a:solidFill>
                    <a:srgbClr val="000000"/>
                  </a:solidFill>
                </a:rPr>
                <a:t>участвует</a:t>
              </a:r>
              <a:r>
                <a:rPr lang="en-GB" altLang="ru-RU" sz="1300" b="1" dirty="0">
                  <a:solidFill>
                    <a:srgbClr val="000000"/>
                  </a:solidFill>
                </a:rPr>
                <a:t> в </a:t>
              </a:r>
              <a:r>
                <a:rPr lang="en-GB" altLang="ru-RU" sz="1300" b="1" dirty="0" err="1">
                  <a:solidFill>
                    <a:srgbClr val="000000"/>
                  </a:solidFill>
                </a:rPr>
                <a:t>обучении</a:t>
              </a:r>
              <a:r>
                <a:rPr lang="en-GB" altLang="ru-RU" sz="1300" b="1" dirty="0">
                  <a:solidFill>
                    <a:srgbClr val="000000"/>
                  </a:solidFill>
                </a:rPr>
                <a:t> и </a:t>
              </a:r>
              <a:r>
                <a:rPr lang="en-GB" altLang="ru-RU" sz="1300" b="1" dirty="0" err="1">
                  <a:solidFill>
                    <a:srgbClr val="000000"/>
                  </a:solidFill>
                </a:rPr>
                <a:t>супервизии</a:t>
              </a:r>
              <a:r>
                <a:rPr lang="en-GB" altLang="ru-RU" sz="1300" b="1" dirty="0">
                  <a:solidFill>
                    <a:srgbClr val="000000"/>
                  </a:solidFill>
                </a:rPr>
                <a:t>, </a:t>
              </a:r>
              <a:r>
                <a:rPr lang="en-GB" altLang="ru-RU" sz="1300" b="1" dirty="0" err="1">
                  <a:solidFill>
                    <a:srgbClr val="000000"/>
                  </a:solidFill>
                </a:rPr>
                <a:t>проводит</a:t>
              </a:r>
              <a:r>
                <a:rPr lang="en-GB" altLang="ru-RU" sz="1300" b="1" dirty="0">
                  <a:solidFill>
                    <a:srgbClr val="000000"/>
                  </a:solidFill>
                </a:rPr>
                <a:t> </a:t>
              </a:r>
              <a:r>
                <a:rPr lang="en-GB" altLang="ru-RU" sz="1300" b="1" dirty="0" err="1">
                  <a:solidFill>
                    <a:srgbClr val="000000"/>
                  </a:solidFill>
                </a:rPr>
                <a:t>рекламные</a:t>
              </a:r>
              <a:r>
                <a:rPr lang="en-GB" altLang="ru-RU" sz="1300" b="1" dirty="0">
                  <a:solidFill>
                    <a:srgbClr val="000000"/>
                  </a:solidFill>
                </a:rPr>
                <a:t> и </a:t>
              </a:r>
              <a:r>
                <a:rPr lang="en-GB" altLang="ru-RU" sz="1300" b="1" dirty="0" err="1">
                  <a:solidFill>
                    <a:srgbClr val="000000"/>
                  </a:solidFill>
                </a:rPr>
                <a:t>просветительские</a:t>
              </a:r>
              <a:r>
                <a:rPr lang="en-GB" altLang="ru-RU" sz="1300" b="1" dirty="0">
                  <a:solidFill>
                    <a:srgbClr val="000000"/>
                  </a:solidFill>
                </a:rPr>
                <a:t> </a:t>
              </a:r>
              <a:r>
                <a:rPr lang="en-GB" altLang="ru-RU" sz="1300" b="1" dirty="0" err="1">
                  <a:solidFill>
                    <a:srgbClr val="000000"/>
                  </a:solidFill>
                </a:rPr>
                <a:t>мероприятия</a:t>
              </a:r>
              <a:r>
                <a:rPr lang="en-GB" altLang="ru-RU" sz="1300" b="1" dirty="0">
                  <a:solidFill>
                    <a:srgbClr val="000000"/>
                  </a:solidFill>
                </a:rPr>
                <a:t>. 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endParaRPr lang="en-GB" altLang="ru-RU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834" y="3404"/>
              <a:ext cx="1119" cy="879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81639" tIns="42452" rIns="81639" bIns="42452"/>
            <a:lstStyle>
              <a:lvl1pPr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ru-RU" sz="1300">
                  <a:solidFill>
                    <a:srgbClr val="000000"/>
                  </a:solidFill>
                </a:rPr>
                <a:t>Информация о конфликтах от учителей и из администрации школы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055" y="3404"/>
              <a:ext cx="1119" cy="879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81639" tIns="42452" rIns="81639" bIns="42452"/>
            <a:lstStyle>
              <a:lvl1pPr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ru-RU" sz="1300">
                  <a:solidFill>
                    <a:srgbClr val="000000"/>
                  </a:solidFill>
                </a:rPr>
                <a:t>Личные обращения в службу от взрослых подростков.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277" y="3404"/>
              <a:ext cx="1118" cy="879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81639" tIns="42452" rIns="81639" bIns="42452"/>
            <a:lstStyle>
              <a:lvl1pPr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ru-RU" sz="1300">
                  <a:solidFill>
                    <a:srgbClr val="000000"/>
                  </a:solidFill>
                </a:rPr>
                <a:t>Информация из «ящика обращений»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498" y="3404"/>
              <a:ext cx="1119" cy="879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81639" tIns="42452" rIns="81639" bIns="42452"/>
            <a:lstStyle>
              <a:lvl1pPr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ru-RU" sz="1300">
                  <a:solidFill>
                    <a:srgbClr val="000000"/>
                  </a:solidFill>
                </a:rPr>
                <a:t>Конфликты подростков, о которых стало известно самим ведущим. </a:t>
              </a: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1342" y="3110"/>
              <a:ext cx="817" cy="295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2564" y="3110"/>
              <a:ext cx="203" cy="295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H="1" flipV="1">
              <a:off x="3479" y="3110"/>
              <a:ext cx="409" cy="295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 flipV="1">
              <a:off x="4293" y="3110"/>
              <a:ext cx="714" cy="295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428" y="281"/>
              <a:ext cx="1021" cy="4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28" y="769"/>
              <a:ext cx="1021" cy="78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81639" tIns="42452" rIns="81639" bIns="42452"/>
            <a:lstStyle>
              <a:lvl1pPr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</a:rPr>
                <a:t>Презентации перед учителями, родителями и администрацией.</a:t>
              </a:r>
              <a:r>
                <a:rPr lang="en-GB" altLang="ru-RU" sz="10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 flipV="1">
              <a:off x="935" y="1548"/>
              <a:ext cx="611" cy="293"/>
            </a:xfrm>
            <a:custGeom>
              <a:avLst/>
              <a:gdLst>
                <a:gd name="T0" fmla="*/ 610 w 1116"/>
                <a:gd name="T1" fmla="*/ 0 h 1086"/>
                <a:gd name="T2" fmla="*/ 115 w 1116"/>
                <a:gd name="T3" fmla="*/ 49 h 1086"/>
                <a:gd name="T4" fmla="*/ 16 w 1116"/>
                <a:gd name="T5" fmla="*/ 244 h 1086"/>
                <a:gd name="T6" fmla="*/ 16 w 1116"/>
                <a:gd name="T7" fmla="*/ 293 h 10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16" h="1086">
                  <a:moveTo>
                    <a:pt x="1116" y="0"/>
                  </a:moveTo>
                  <a:cubicBezTo>
                    <a:pt x="754" y="15"/>
                    <a:pt x="392" y="30"/>
                    <a:pt x="211" y="181"/>
                  </a:cubicBezTo>
                  <a:cubicBezTo>
                    <a:pt x="30" y="332"/>
                    <a:pt x="60" y="754"/>
                    <a:pt x="30" y="905"/>
                  </a:cubicBezTo>
                  <a:cubicBezTo>
                    <a:pt x="0" y="1056"/>
                    <a:pt x="15" y="1071"/>
                    <a:pt x="30" y="1086"/>
                  </a:cubicBezTo>
                </a:path>
              </a:pathLst>
            </a:cu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4905" y="378"/>
              <a:ext cx="1017" cy="9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81639" tIns="42452" rIns="81639" bIns="42452"/>
            <a:lstStyle>
              <a:lvl1pPr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ru-RU" sz="1200">
                  <a:solidFill>
                    <a:srgbClr val="000000"/>
                  </a:solidFill>
                </a:rPr>
                <a:t>Презентации, стенгазеты, создание высокого статуса службы среди школьников</a:t>
              </a: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 flipH="1" flipV="1">
              <a:off x="4802" y="1257"/>
              <a:ext cx="611" cy="488"/>
            </a:xfrm>
            <a:custGeom>
              <a:avLst/>
              <a:gdLst>
                <a:gd name="T0" fmla="*/ 610 w 1116"/>
                <a:gd name="T1" fmla="*/ 0 h 1086"/>
                <a:gd name="T2" fmla="*/ 115 w 1116"/>
                <a:gd name="T3" fmla="*/ 81 h 1086"/>
                <a:gd name="T4" fmla="*/ 16 w 1116"/>
                <a:gd name="T5" fmla="*/ 407 h 1086"/>
                <a:gd name="T6" fmla="*/ 16 w 1116"/>
                <a:gd name="T7" fmla="*/ 488 h 10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16" h="1086">
                  <a:moveTo>
                    <a:pt x="1116" y="0"/>
                  </a:moveTo>
                  <a:cubicBezTo>
                    <a:pt x="754" y="15"/>
                    <a:pt x="392" y="30"/>
                    <a:pt x="211" y="181"/>
                  </a:cubicBezTo>
                  <a:cubicBezTo>
                    <a:pt x="30" y="332"/>
                    <a:pt x="60" y="754"/>
                    <a:pt x="30" y="905"/>
                  </a:cubicBezTo>
                  <a:cubicBezTo>
                    <a:pt x="0" y="1056"/>
                    <a:pt x="15" y="1071"/>
                    <a:pt x="30" y="1086"/>
                  </a:cubicBezTo>
                </a:path>
              </a:pathLst>
            </a:cu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428" y="2136"/>
              <a:ext cx="1021" cy="976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81639" tIns="42452" rIns="81639" bIns="42452"/>
            <a:lstStyle>
              <a:lvl1pPr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ru-RU" sz="1300">
                  <a:solidFill>
                    <a:srgbClr val="000000"/>
                  </a:solidFill>
                </a:rPr>
                <a:t>Взаимодействие со школьным психологом и социальным педагогом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4905" y="2038"/>
              <a:ext cx="1017" cy="1171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81639" tIns="42452" rIns="81639" bIns="42452"/>
            <a:lstStyle>
              <a:lvl1pPr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ru-RU" sz="1300">
                  <a:solidFill>
                    <a:srgbClr val="000000"/>
                  </a:solidFill>
                </a:rPr>
                <a:t>Проведение тренингов. </a:t>
              </a: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3174" y="281"/>
              <a:ext cx="1" cy="1367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1546" y="574"/>
              <a:ext cx="1323" cy="2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81639" tIns="42452" rIns="81639" bIns="42452"/>
            <a:lstStyle>
              <a:lvl1pPr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07988"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just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ru-RU" sz="1800" b="1">
                  <a:solidFill>
                    <a:srgbClr val="000000"/>
                  </a:solidFill>
                </a:rPr>
                <a:t>ВЗРОСЛЫЕ</a:t>
              </a: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3378" y="574"/>
              <a:ext cx="1527" cy="2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81639" tIns="42452" rIns="81639" bIns="42452"/>
            <a:lstStyle>
              <a:lvl1pPr defTabSz="407988">
                <a:tabLst>
                  <a:tab pos="657225" algn="l"/>
                  <a:tab pos="1312863" algn="l"/>
                  <a:tab pos="1970088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07988">
                <a:tabLst>
                  <a:tab pos="657225" algn="l"/>
                  <a:tab pos="1312863" algn="l"/>
                  <a:tab pos="1970088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07988">
                <a:tabLst>
                  <a:tab pos="657225" algn="l"/>
                  <a:tab pos="1312863" algn="l"/>
                  <a:tab pos="1970088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07988">
                <a:tabLst>
                  <a:tab pos="657225" algn="l"/>
                  <a:tab pos="1312863" algn="l"/>
                  <a:tab pos="1970088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07988">
                <a:tabLst>
                  <a:tab pos="657225" algn="l"/>
                  <a:tab pos="1312863" algn="l"/>
                  <a:tab pos="1970088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</a:tabLst>
                <a:defRPr kumimoji="1"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ru-RU" sz="1800" b="1">
                  <a:solidFill>
                    <a:srgbClr val="000000"/>
                  </a:solidFill>
                </a:rPr>
                <a:t>Школьники</a:t>
              </a: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935" y="1843"/>
              <a:ext cx="611" cy="293"/>
            </a:xfrm>
            <a:custGeom>
              <a:avLst/>
              <a:gdLst>
                <a:gd name="T0" fmla="*/ 610 w 1116"/>
                <a:gd name="T1" fmla="*/ 0 h 1086"/>
                <a:gd name="T2" fmla="*/ 115 w 1116"/>
                <a:gd name="T3" fmla="*/ 49 h 1086"/>
                <a:gd name="T4" fmla="*/ 16 w 1116"/>
                <a:gd name="T5" fmla="*/ 244 h 1086"/>
                <a:gd name="T6" fmla="*/ 16 w 1116"/>
                <a:gd name="T7" fmla="*/ 293 h 10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16" h="1086">
                  <a:moveTo>
                    <a:pt x="1116" y="0"/>
                  </a:moveTo>
                  <a:cubicBezTo>
                    <a:pt x="754" y="15"/>
                    <a:pt x="392" y="30"/>
                    <a:pt x="211" y="181"/>
                  </a:cubicBezTo>
                  <a:cubicBezTo>
                    <a:pt x="30" y="332"/>
                    <a:pt x="60" y="754"/>
                    <a:pt x="30" y="905"/>
                  </a:cubicBezTo>
                  <a:cubicBezTo>
                    <a:pt x="0" y="1056"/>
                    <a:pt x="15" y="1071"/>
                    <a:pt x="30" y="1086"/>
                  </a:cubicBezTo>
                </a:path>
              </a:pathLst>
            </a:cu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 flipH="1">
              <a:off x="4802" y="1745"/>
              <a:ext cx="611" cy="293"/>
            </a:xfrm>
            <a:custGeom>
              <a:avLst/>
              <a:gdLst>
                <a:gd name="T0" fmla="*/ 610 w 1116"/>
                <a:gd name="T1" fmla="*/ 0 h 1086"/>
                <a:gd name="T2" fmla="*/ 115 w 1116"/>
                <a:gd name="T3" fmla="*/ 49 h 1086"/>
                <a:gd name="T4" fmla="*/ 16 w 1116"/>
                <a:gd name="T5" fmla="*/ 244 h 1086"/>
                <a:gd name="T6" fmla="*/ 16 w 1116"/>
                <a:gd name="T7" fmla="*/ 293 h 10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16" h="1086">
                  <a:moveTo>
                    <a:pt x="1116" y="0"/>
                  </a:moveTo>
                  <a:cubicBezTo>
                    <a:pt x="754" y="15"/>
                    <a:pt x="392" y="30"/>
                    <a:pt x="211" y="181"/>
                  </a:cubicBezTo>
                  <a:cubicBezTo>
                    <a:pt x="30" y="332"/>
                    <a:pt x="60" y="754"/>
                    <a:pt x="30" y="905"/>
                  </a:cubicBezTo>
                  <a:cubicBezTo>
                    <a:pt x="0" y="1056"/>
                    <a:pt x="15" y="1071"/>
                    <a:pt x="30" y="1086"/>
                  </a:cubicBezTo>
                </a:path>
              </a:pathLst>
            </a:custGeom>
            <a:ln>
              <a:solidFill>
                <a:schemeClr val="tx1"/>
              </a:solidFill>
              <a:headEnd/>
              <a:tailEnd type="triangl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71255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260648"/>
            <a:ext cx="4824536" cy="5871642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ПРИМИРЕНИЯ СОСТОИТ ИЗ: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Предварительной встречи с каждой из сторон, на которой ведущий помогает избавиться от негативных переживаний, рассмотреть разные пути выхода из ситуации, предлагает медиацию и спрашивает согласия на участие в примирительной встрече.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Примирительной встречи, на которой стороны обмениваются своим видением ситуации и рассказывают о своих переживаниях, между ними  происходят восстановительные действия.  Далее обсуждается вопрос решения конфликта, заглаживания вреда и как избежать повторения подобного  в будущем.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Реабилитационной программы (если требуется)</a:t>
            </a:r>
          </a:p>
        </p:txBody>
      </p:sp>
      <p:pic>
        <p:nvPicPr>
          <p:cNvPr id="2050" name="Picture 2" descr="Школа Званий В Варфейс 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7554"/>
            <a:ext cx="3744416" cy="4857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549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2"/>
          <p:cNvSpPr txBox="1">
            <a:spLocks noChangeArrowheads="1"/>
          </p:cNvSpPr>
          <p:nvPr/>
        </p:nvSpPr>
        <p:spPr bwMode="auto">
          <a:xfrm>
            <a:off x="1143000" y="304800"/>
            <a:ext cx="7467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ru-RU" altLang="ru-RU" sz="2800" b="1">
                <a:solidFill>
                  <a:srgbClr val="003399"/>
                </a:solidFill>
              </a:rPr>
              <a:t>Этапы работы ведущего (медиатора) в программах по заглаживанию вреда</a:t>
            </a:r>
            <a:r>
              <a:rPr lang="ru-RU" altLang="ru-RU" sz="2800" b="1"/>
              <a:t> </a:t>
            </a:r>
            <a:endParaRPr lang="ru-RU" altLang="ru-RU" sz="2800"/>
          </a:p>
        </p:txBody>
      </p:sp>
      <p:sp>
        <p:nvSpPr>
          <p:cNvPr id="2056" name="Text Box 3"/>
          <p:cNvSpPr txBox="1">
            <a:spLocks noChangeArrowheads="1"/>
          </p:cNvSpPr>
          <p:nvPr/>
        </p:nvSpPr>
        <p:spPr bwMode="auto">
          <a:xfrm>
            <a:off x="2214563" y="5857875"/>
            <a:ext cx="491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dirty="0">
                <a:solidFill>
                  <a:schemeClr val="tx1"/>
                </a:solidFill>
              </a:rPr>
              <a:t>Восстановительные действия</a:t>
            </a:r>
          </a:p>
        </p:txBody>
      </p:sp>
      <p:sp>
        <p:nvSpPr>
          <p:cNvPr id="2057" name="Text Box 4"/>
          <p:cNvSpPr txBox="1">
            <a:spLocks noChangeArrowheads="1"/>
          </p:cNvSpPr>
          <p:nvPr/>
        </p:nvSpPr>
        <p:spPr bwMode="auto">
          <a:xfrm>
            <a:off x="2195513" y="3716338"/>
            <a:ext cx="5184775" cy="67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altLang="ru-RU" sz="2400" dirty="0">
                <a:solidFill>
                  <a:schemeClr val="tx1"/>
                </a:solidFill>
              </a:rPr>
              <a:t>Примирительная встреча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altLang="ru-RU" sz="2400" dirty="0">
                <a:solidFill>
                  <a:schemeClr val="tx1"/>
                </a:solidFill>
              </a:rPr>
              <a:t>(встреча по заглаживанию вреда</a:t>
            </a:r>
            <a:r>
              <a:rPr lang="ru-RU" altLang="ru-RU" sz="2400" dirty="0">
                <a:solidFill>
                  <a:srgbClr val="969696"/>
                </a:solidFill>
              </a:rPr>
              <a:t>) </a:t>
            </a:r>
            <a:endParaRPr lang="ru-RU" altLang="ru-RU" sz="2400" dirty="0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752600" y="2438400"/>
          <a:ext cx="533400" cy="533400"/>
        </p:xfrm>
        <a:graphic>
          <a:graphicData uri="http://schemas.openxmlformats.org/presentationml/2006/ole">
            <p:oleObj spid="_x0000_s1111" name="Точечный рисунок" r:id="rId3" imgW="657317" imgH="514422" progId="PBrush">
              <p:embed/>
            </p:oleObj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6553200" y="2514600"/>
          <a:ext cx="533400" cy="533400"/>
        </p:xfrm>
        <a:graphic>
          <a:graphicData uri="http://schemas.openxmlformats.org/presentationml/2006/ole">
            <p:oleObj spid="_x0000_s1112" name="Точечный рисунок" r:id="rId4" imgW="657317" imgH="514422" progId="PBrush">
              <p:embed/>
            </p:oleObj>
          </a:graphicData>
        </a:graphic>
      </p:graphicFrame>
      <p:sp>
        <p:nvSpPr>
          <p:cNvPr id="2058" name="Text Box 7"/>
          <p:cNvSpPr txBox="1">
            <a:spLocks noChangeArrowheads="1"/>
          </p:cNvSpPr>
          <p:nvPr/>
        </p:nvSpPr>
        <p:spPr bwMode="auto">
          <a:xfrm>
            <a:off x="1295400" y="1600200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ru-RU" altLang="ru-RU" sz="2400" b="1" dirty="0">
                <a:solidFill>
                  <a:schemeClr val="tx1"/>
                </a:solidFill>
              </a:rPr>
              <a:t>Ситуация жертвы</a:t>
            </a:r>
          </a:p>
        </p:txBody>
      </p:sp>
      <p:sp>
        <p:nvSpPr>
          <p:cNvPr id="2059" name="Text Box 8"/>
          <p:cNvSpPr txBox="1">
            <a:spLocks noChangeArrowheads="1"/>
          </p:cNvSpPr>
          <p:nvPr/>
        </p:nvSpPr>
        <p:spPr bwMode="auto">
          <a:xfrm>
            <a:off x="6019800" y="1676400"/>
            <a:ext cx="3124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ru-RU" altLang="ru-RU" sz="2400" b="1" dirty="0">
                <a:solidFill>
                  <a:schemeClr val="tx1"/>
                </a:solidFill>
              </a:rPr>
              <a:t>Ситуация правонарушителя</a:t>
            </a:r>
          </a:p>
        </p:txBody>
      </p:sp>
      <p:sp>
        <p:nvSpPr>
          <p:cNvPr id="2060" name="Arc 9"/>
          <p:cNvSpPr>
            <a:spLocks/>
          </p:cNvSpPr>
          <p:nvPr/>
        </p:nvSpPr>
        <p:spPr bwMode="auto">
          <a:xfrm rot="-10391284" flipH="1" flipV="1">
            <a:off x="2287588" y="3182938"/>
            <a:ext cx="1046162" cy="1524000"/>
          </a:xfrm>
          <a:custGeom>
            <a:avLst/>
            <a:gdLst>
              <a:gd name="T0" fmla="*/ 0 w 13459"/>
              <a:gd name="T1" fmla="*/ 0 h 21600"/>
              <a:gd name="T2" fmla="*/ 2147483647 w 13459"/>
              <a:gd name="T3" fmla="*/ 2147483647 h 21600"/>
              <a:gd name="T4" fmla="*/ 0 w 13459"/>
              <a:gd name="T5" fmla="*/ 2147483647 h 21600"/>
              <a:gd name="T6" fmla="*/ 0 60000 65536"/>
              <a:gd name="T7" fmla="*/ 0 60000 65536"/>
              <a:gd name="T8" fmla="*/ 0 60000 65536"/>
              <a:gd name="T9" fmla="*/ 0 w 13459"/>
              <a:gd name="T10" fmla="*/ 0 h 21600"/>
              <a:gd name="T11" fmla="*/ 13459 w 1345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59" h="21600" fill="none" extrusionOk="0">
                <a:moveTo>
                  <a:pt x="-1" y="0"/>
                </a:moveTo>
                <a:cubicBezTo>
                  <a:pt x="4889" y="0"/>
                  <a:pt x="9634" y="1659"/>
                  <a:pt x="13459" y="4705"/>
                </a:cubicBezTo>
              </a:path>
              <a:path w="13459" h="21600" stroke="0" extrusionOk="0">
                <a:moveTo>
                  <a:pt x="-1" y="0"/>
                </a:moveTo>
                <a:cubicBezTo>
                  <a:pt x="4889" y="0"/>
                  <a:pt x="9634" y="1659"/>
                  <a:pt x="13459" y="4705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61" name="Arc 10"/>
          <p:cNvSpPr>
            <a:spLocks/>
          </p:cNvSpPr>
          <p:nvPr/>
        </p:nvSpPr>
        <p:spPr bwMode="auto">
          <a:xfrm rot="5490558" flipH="1" flipV="1">
            <a:off x="5094288" y="3367087"/>
            <a:ext cx="1676400" cy="1203325"/>
          </a:xfrm>
          <a:custGeom>
            <a:avLst/>
            <a:gdLst>
              <a:gd name="T0" fmla="*/ 2147483647 w 21600"/>
              <a:gd name="T1" fmla="*/ 0 h 16235"/>
              <a:gd name="T2" fmla="*/ 2147483647 w 21600"/>
              <a:gd name="T3" fmla="*/ 2147483647 h 16235"/>
              <a:gd name="T4" fmla="*/ 0 w 21600"/>
              <a:gd name="T5" fmla="*/ 2147483647 h 16235"/>
              <a:gd name="T6" fmla="*/ 0 60000 65536"/>
              <a:gd name="T7" fmla="*/ 0 60000 65536"/>
              <a:gd name="T8" fmla="*/ 0 60000 65536"/>
              <a:gd name="T9" fmla="*/ 0 w 21600"/>
              <a:gd name="T10" fmla="*/ 0 h 16235"/>
              <a:gd name="T11" fmla="*/ 21600 w 21600"/>
              <a:gd name="T12" fmla="*/ 16235 h 16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235" fill="none" extrusionOk="0">
                <a:moveTo>
                  <a:pt x="14247" y="-1"/>
                </a:moveTo>
                <a:cubicBezTo>
                  <a:pt x="18920" y="4101"/>
                  <a:pt x="21600" y="10017"/>
                  <a:pt x="21600" y="16235"/>
                </a:cubicBezTo>
              </a:path>
              <a:path w="21600" h="16235" stroke="0" extrusionOk="0">
                <a:moveTo>
                  <a:pt x="14247" y="-1"/>
                </a:moveTo>
                <a:cubicBezTo>
                  <a:pt x="18920" y="4101"/>
                  <a:pt x="21600" y="10017"/>
                  <a:pt x="21600" y="16235"/>
                </a:cubicBezTo>
                <a:lnTo>
                  <a:pt x="0" y="16235"/>
                </a:lnTo>
                <a:close/>
              </a:path>
            </a:pathLst>
          </a:custGeom>
          <a:noFill/>
          <a:ln w="12700" cap="sq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052" name="Object 11"/>
          <p:cNvGraphicFramePr>
            <a:graphicFrameLocks noChangeAspect="1"/>
          </p:cNvGraphicFramePr>
          <p:nvPr/>
        </p:nvGraphicFramePr>
        <p:xfrm>
          <a:off x="2362200" y="4495800"/>
          <a:ext cx="533400" cy="533400"/>
        </p:xfrm>
        <a:graphic>
          <a:graphicData uri="http://schemas.openxmlformats.org/presentationml/2006/ole">
            <p:oleObj spid="_x0000_s1113" name="Точечный рисунок" r:id="rId5" imgW="657317" imgH="514422" progId="PBrush">
              <p:embed/>
            </p:oleObj>
          </a:graphicData>
        </a:graphic>
      </p:graphicFrame>
      <p:graphicFrame>
        <p:nvGraphicFramePr>
          <p:cNvPr id="2053" name="Object 12"/>
          <p:cNvGraphicFramePr>
            <a:graphicFrameLocks noChangeAspect="1"/>
          </p:cNvGraphicFramePr>
          <p:nvPr/>
        </p:nvGraphicFramePr>
        <p:xfrm>
          <a:off x="5943600" y="4495800"/>
          <a:ext cx="533400" cy="533400"/>
        </p:xfrm>
        <a:graphic>
          <a:graphicData uri="http://schemas.openxmlformats.org/presentationml/2006/ole">
            <p:oleObj spid="_x0000_s1114" name="Точечный рисунок" r:id="rId6" imgW="657317" imgH="514422" progId="PBrush">
              <p:embed/>
            </p:oleObj>
          </a:graphicData>
        </a:graphic>
      </p:graphicFrame>
      <p:sp>
        <p:nvSpPr>
          <p:cNvPr id="2062" name="Line 13"/>
          <p:cNvSpPr>
            <a:spLocks noChangeShapeType="1"/>
          </p:cNvSpPr>
          <p:nvPr/>
        </p:nvSpPr>
        <p:spPr bwMode="auto">
          <a:xfrm>
            <a:off x="3581400" y="4724400"/>
            <a:ext cx="19050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3" name="Line 14"/>
          <p:cNvSpPr>
            <a:spLocks noChangeShapeType="1"/>
          </p:cNvSpPr>
          <p:nvPr/>
        </p:nvSpPr>
        <p:spPr bwMode="auto">
          <a:xfrm flipH="1">
            <a:off x="3492500" y="5157788"/>
            <a:ext cx="20574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4" name="Text Box 15"/>
          <p:cNvSpPr txBox="1">
            <a:spLocks noChangeArrowheads="1"/>
          </p:cNvSpPr>
          <p:nvPr/>
        </p:nvSpPr>
        <p:spPr bwMode="auto">
          <a:xfrm>
            <a:off x="2987675" y="2492375"/>
            <a:ext cx="281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ru-RU" altLang="ru-RU" sz="2400" dirty="0">
                <a:solidFill>
                  <a:schemeClr val="tx1"/>
                </a:solidFill>
              </a:rPr>
              <a:t>Индивидуальные встречи</a:t>
            </a:r>
          </a:p>
        </p:txBody>
      </p:sp>
      <p:graphicFrame>
        <p:nvGraphicFramePr>
          <p:cNvPr id="2054" name="Object 16"/>
          <p:cNvGraphicFramePr>
            <a:graphicFrameLocks noChangeAspect="1"/>
          </p:cNvGraphicFramePr>
          <p:nvPr/>
        </p:nvGraphicFramePr>
        <p:xfrm>
          <a:off x="4038600" y="1371600"/>
          <a:ext cx="533400" cy="685800"/>
        </p:xfrm>
        <a:graphic>
          <a:graphicData uri="http://schemas.openxmlformats.org/presentationml/2006/ole">
            <p:oleObj spid="_x0000_s1115" name="Точечный рисунок" r:id="rId7" imgW="657317" imgH="514422" progId="PBrush">
              <p:embed/>
            </p:oleObj>
          </a:graphicData>
        </a:graphic>
      </p:graphicFrame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2928938" y="2071688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dirty="0">
                <a:solidFill>
                  <a:schemeClr val="tx1"/>
                </a:solidFill>
              </a:rPr>
              <a:t>Ведущий (медиатор)</a:t>
            </a:r>
          </a:p>
        </p:txBody>
      </p:sp>
      <p:sp>
        <p:nvSpPr>
          <p:cNvPr id="2066" name="Text Box 19"/>
          <p:cNvSpPr txBox="1">
            <a:spLocks noChangeArrowheads="1"/>
          </p:cNvSpPr>
          <p:nvPr/>
        </p:nvSpPr>
        <p:spPr bwMode="auto">
          <a:xfrm>
            <a:off x="4000500" y="4857750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chemeClr val="tx1"/>
                </a:solidFill>
              </a:rPr>
              <a:t>Диалог</a:t>
            </a:r>
          </a:p>
        </p:txBody>
      </p:sp>
      <p:sp>
        <p:nvSpPr>
          <p:cNvPr id="2067" name="Line 20"/>
          <p:cNvSpPr>
            <a:spLocks noChangeShapeType="1"/>
          </p:cNvSpPr>
          <p:nvPr/>
        </p:nvSpPr>
        <p:spPr bwMode="auto">
          <a:xfrm>
            <a:off x="4500563" y="5300663"/>
            <a:ext cx="0" cy="360362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531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idx="1"/>
          </p:nvPr>
        </p:nvSpPr>
        <p:spPr>
          <a:xfrm>
            <a:off x="411163" y="1231900"/>
            <a:ext cx="8049269" cy="2917180"/>
          </a:xfrm>
          <a:prstGeom prst="rect">
            <a:avLst/>
          </a:prstGeom>
        </p:spPr>
        <p:txBody>
          <a:bodyPr lIns="90000" tIns="46800" rIns="90000" bIns="46800">
            <a:normAutofit lnSpcReduction="10000"/>
          </a:bodyPr>
          <a:lstStyle/>
          <a:p>
            <a:pPr marL="350837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ru-RU" sz="1800" dirty="0" smtClean="0"/>
              <a:t>В </a:t>
            </a:r>
            <a:r>
              <a:rPr lang="en-GB" altLang="ru-RU" sz="1800" dirty="0" err="1" smtClean="0"/>
              <a:t>равной</a:t>
            </a:r>
            <a:r>
              <a:rPr lang="en-GB" altLang="ru-RU" sz="1800" dirty="0" smtClean="0"/>
              <a:t> </a:t>
            </a:r>
            <a:r>
              <a:rPr lang="en-GB" altLang="ru-RU" sz="1800" dirty="0" err="1" smtClean="0"/>
              <a:t>степени</a:t>
            </a:r>
            <a:r>
              <a:rPr lang="en-GB" altLang="ru-RU" sz="1800" dirty="0" smtClean="0"/>
              <a:t> </a:t>
            </a:r>
            <a:r>
              <a:rPr lang="en-GB" altLang="ru-RU" sz="1800" dirty="0" err="1" smtClean="0"/>
              <a:t>поддерживает</a:t>
            </a:r>
            <a:r>
              <a:rPr lang="en-GB" altLang="ru-RU" sz="1800" dirty="0" smtClean="0"/>
              <a:t> </a:t>
            </a:r>
            <a:r>
              <a:rPr lang="en-GB" altLang="ru-RU" sz="1800" dirty="0" err="1" smtClean="0"/>
              <a:t>участников</a:t>
            </a:r>
            <a:r>
              <a:rPr lang="en-GB" altLang="ru-RU" sz="1800" dirty="0" smtClean="0"/>
              <a:t>, </a:t>
            </a:r>
            <a:r>
              <a:rPr lang="en-GB" altLang="ru-RU" sz="1800" dirty="0" err="1" smtClean="0"/>
              <a:t>организует</a:t>
            </a:r>
            <a:r>
              <a:rPr lang="en-GB" altLang="ru-RU" sz="1800" dirty="0" smtClean="0"/>
              <a:t> </a:t>
            </a:r>
            <a:r>
              <a:rPr lang="en-GB" altLang="ru-RU" sz="1800" dirty="0" err="1" smtClean="0"/>
              <a:t>конструктивный</a:t>
            </a:r>
            <a:r>
              <a:rPr lang="en-GB" altLang="ru-RU" sz="1800" dirty="0" smtClean="0"/>
              <a:t> </a:t>
            </a:r>
            <a:r>
              <a:rPr lang="en-GB" altLang="ru-RU" sz="1800" dirty="0" err="1" smtClean="0"/>
              <a:t>диалог</a:t>
            </a:r>
            <a:r>
              <a:rPr lang="ru-RU" altLang="ru-RU" sz="1800" dirty="0" smtClean="0"/>
              <a:t>.</a:t>
            </a:r>
          </a:p>
          <a:p>
            <a:pPr marL="350837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ru-RU" sz="1800" dirty="0" err="1" smtClean="0"/>
              <a:t>Не</a:t>
            </a:r>
            <a:r>
              <a:rPr lang="en-GB" altLang="ru-RU" sz="1800" dirty="0" smtClean="0"/>
              <a:t>  </a:t>
            </a:r>
            <a:r>
              <a:rPr lang="en-GB" altLang="ru-RU" sz="1800" dirty="0" err="1" smtClean="0"/>
              <a:t>судит</a:t>
            </a:r>
            <a:r>
              <a:rPr lang="en-GB" altLang="ru-RU" sz="1800" dirty="0" smtClean="0"/>
              <a:t>, </a:t>
            </a:r>
            <a:r>
              <a:rPr lang="en-GB" altLang="ru-RU" sz="1800" dirty="0" err="1" smtClean="0"/>
              <a:t>не</a:t>
            </a:r>
            <a:r>
              <a:rPr lang="en-GB" altLang="ru-RU" sz="1800" dirty="0" smtClean="0"/>
              <a:t> </a:t>
            </a:r>
            <a:r>
              <a:rPr lang="en-GB" altLang="ru-RU" sz="1800" dirty="0" err="1" smtClean="0"/>
              <a:t>защищает</a:t>
            </a:r>
            <a:r>
              <a:rPr lang="en-GB" altLang="ru-RU" sz="1800" dirty="0" smtClean="0"/>
              <a:t>, </a:t>
            </a:r>
            <a:r>
              <a:rPr lang="en-GB" altLang="ru-RU" sz="1800" dirty="0" err="1" smtClean="0"/>
              <a:t>не</a:t>
            </a:r>
            <a:r>
              <a:rPr lang="en-GB" altLang="ru-RU" sz="1800" dirty="0" smtClean="0"/>
              <a:t> </a:t>
            </a:r>
            <a:r>
              <a:rPr lang="en-GB" altLang="ru-RU" sz="1800" dirty="0" err="1" smtClean="0"/>
              <a:t>поучает</a:t>
            </a:r>
            <a:r>
              <a:rPr lang="en-GB" altLang="ru-RU" sz="1800" dirty="0" smtClean="0"/>
              <a:t> и </a:t>
            </a:r>
            <a:r>
              <a:rPr lang="en-GB" altLang="ru-RU" sz="1800" dirty="0" err="1" smtClean="0"/>
              <a:t>т.п</a:t>
            </a:r>
            <a:r>
              <a:rPr lang="en-GB" altLang="ru-RU" sz="1800" dirty="0" smtClean="0"/>
              <a:t>.</a:t>
            </a:r>
            <a:endParaRPr lang="ru-RU" altLang="ru-RU" sz="1800" dirty="0" smtClean="0"/>
          </a:p>
          <a:p>
            <a:pPr marL="350837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ru-RU" sz="1800" dirty="0" err="1" smtClean="0"/>
              <a:t>Способствует</a:t>
            </a:r>
            <a:r>
              <a:rPr lang="en-GB" altLang="ru-RU" sz="1800" dirty="0" smtClean="0"/>
              <a:t> </a:t>
            </a:r>
            <a:r>
              <a:rPr lang="en-GB" altLang="ru-RU" sz="1800" dirty="0" err="1" smtClean="0"/>
              <a:t>тому</a:t>
            </a:r>
            <a:r>
              <a:rPr lang="en-GB" altLang="ru-RU" sz="1800" dirty="0" smtClean="0"/>
              <a:t>, </a:t>
            </a:r>
            <a:r>
              <a:rPr lang="en-GB" altLang="ru-RU" sz="1800" dirty="0" err="1" smtClean="0"/>
              <a:t>чтобы</a:t>
            </a:r>
            <a:r>
              <a:rPr lang="en-GB" altLang="ru-RU" sz="1800" dirty="0" smtClean="0"/>
              <a:t> </a:t>
            </a:r>
            <a:r>
              <a:rPr lang="en-GB" altLang="ru-RU" sz="1800" dirty="0" err="1" smtClean="0"/>
              <a:t>обидчик</a:t>
            </a:r>
            <a:r>
              <a:rPr lang="en-GB" altLang="ru-RU" sz="1800" dirty="0" smtClean="0"/>
              <a:t> </a:t>
            </a:r>
            <a:r>
              <a:rPr lang="en-GB" altLang="ru-RU" sz="1800" dirty="0" err="1" smtClean="0"/>
              <a:t>возместил</a:t>
            </a:r>
            <a:r>
              <a:rPr lang="en-GB" altLang="ru-RU" sz="1800" dirty="0" smtClean="0"/>
              <a:t> </a:t>
            </a:r>
            <a:r>
              <a:rPr lang="en-GB" altLang="ru-RU" sz="1800" dirty="0" err="1" smtClean="0"/>
              <a:t>причиненный</a:t>
            </a:r>
            <a:r>
              <a:rPr lang="en-GB" altLang="ru-RU" sz="1800" dirty="0" smtClean="0"/>
              <a:t> </a:t>
            </a:r>
            <a:r>
              <a:rPr lang="en-GB" altLang="ru-RU" sz="1800" dirty="0" err="1" smtClean="0"/>
              <a:t>вред</a:t>
            </a:r>
            <a:r>
              <a:rPr lang="en-GB" altLang="ru-RU" sz="1800" dirty="0" smtClean="0"/>
              <a:t>.</a:t>
            </a:r>
            <a:endParaRPr lang="ru-RU" altLang="ru-RU" sz="1800" dirty="0" smtClean="0"/>
          </a:p>
          <a:p>
            <a:pPr marL="350837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ru-RU" sz="1800" dirty="0" err="1" smtClean="0"/>
              <a:t>Медиатор</a:t>
            </a:r>
            <a:r>
              <a:rPr lang="en-GB" altLang="ru-RU" sz="1800" dirty="0" smtClean="0"/>
              <a:t> </a:t>
            </a:r>
            <a:r>
              <a:rPr lang="en-GB" altLang="ru-RU" sz="1800" dirty="0" err="1" smtClean="0"/>
              <a:t>организует</a:t>
            </a:r>
            <a:r>
              <a:rPr lang="en-GB" altLang="ru-RU" sz="1800" dirty="0" smtClean="0"/>
              <a:t> </a:t>
            </a:r>
            <a:r>
              <a:rPr lang="en-GB" altLang="ru-RU" sz="1800" dirty="0" err="1" smtClean="0"/>
              <a:t>примирительную</a:t>
            </a:r>
            <a:r>
              <a:rPr lang="en-GB" altLang="ru-RU" sz="1800" dirty="0" smtClean="0"/>
              <a:t> </a:t>
            </a:r>
            <a:r>
              <a:rPr lang="en-GB" altLang="ru-RU" sz="1800" dirty="0" err="1" smtClean="0"/>
              <a:t>встречу</a:t>
            </a:r>
            <a:r>
              <a:rPr lang="en-GB" altLang="ru-RU" sz="1800" dirty="0" smtClean="0"/>
              <a:t> </a:t>
            </a:r>
            <a:r>
              <a:rPr lang="en-GB" altLang="ru-RU" sz="1800" dirty="0" err="1" smtClean="0"/>
              <a:t>только</a:t>
            </a:r>
            <a:r>
              <a:rPr lang="en-GB" altLang="ru-RU" sz="1800" dirty="0" smtClean="0"/>
              <a:t> </a:t>
            </a:r>
            <a:r>
              <a:rPr lang="en-GB" altLang="ru-RU" sz="1800" dirty="0" err="1" smtClean="0"/>
              <a:t>при</a:t>
            </a:r>
            <a:r>
              <a:rPr lang="en-GB" altLang="ru-RU" sz="1800" dirty="0" smtClean="0"/>
              <a:t> </a:t>
            </a:r>
            <a:r>
              <a:rPr lang="en-GB" altLang="ru-RU" sz="1800" dirty="0" err="1" smtClean="0"/>
              <a:t>добровольном</a:t>
            </a:r>
            <a:r>
              <a:rPr lang="en-GB" altLang="ru-RU" sz="1800" dirty="0" smtClean="0"/>
              <a:t> </a:t>
            </a:r>
            <a:r>
              <a:rPr lang="en-GB" altLang="ru-RU" sz="1800" dirty="0" err="1" smtClean="0"/>
              <a:t>участии</a:t>
            </a:r>
            <a:r>
              <a:rPr lang="en-GB" altLang="ru-RU" sz="1800" dirty="0" smtClean="0"/>
              <a:t> </a:t>
            </a:r>
            <a:r>
              <a:rPr lang="en-GB" altLang="ru-RU" sz="1800" dirty="0" err="1" smtClean="0"/>
              <a:t>обеих</a:t>
            </a:r>
            <a:r>
              <a:rPr lang="en-GB" altLang="ru-RU" sz="1800" dirty="0" smtClean="0"/>
              <a:t> </a:t>
            </a:r>
            <a:r>
              <a:rPr lang="en-GB" altLang="ru-RU" sz="1800" dirty="0" err="1" smtClean="0"/>
              <a:t>сторон</a:t>
            </a:r>
            <a:r>
              <a:rPr lang="en-GB" altLang="ru-RU" sz="1800" dirty="0" smtClean="0"/>
              <a:t>. </a:t>
            </a:r>
            <a:r>
              <a:rPr lang="en-GB" altLang="ru-RU" sz="1800" dirty="0" err="1" smtClean="0"/>
              <a:t>Для</a:t>
            </a:r>
            <a:r>
              <a:rPr lang="en-GB" altLang="ru-RU" sz="1800" dirty="0" smtClean="0"/>
              <a:t> </a:t>
            </a:r>
            <a:r>
              <a:rPr lang="en-GB" altLang="ru-RU" sz="1800" dirty="0" err="1" smtClean="0"/>
              <a:t>этого</a:t>
            </a:r>
            <a:r>
              <a:rPr lang="en-GB" altLang="ru-RU" sz="1800" dirty="0" smtClean="0"/>
              <a:t> </a:t>
            </a:r>
            <a:r>
              <a:rPr lang="en-GB" altLang="ru-RU" sz="1800" dirty="0" err="1" smtClean="0"/>
              <a:t>он</a:t>
            </a:r>
            <a:r>
              <a:rPr lang="en-GB" altLang="ru-RU" sz="1800" dirty="0" smtClean="0"/>
              <a:t> </a:t>
            </a:r>
            <a:r>
              <a:rPr lang="en-GB" altLang="ru-RU" sz="1800" dirty="0" err="1" smtClean="0"/>
              <a:t>предварительно</a:t>
            </a:r>
            <a:r>
              <a:rPr lang="en-GB" altLang="ru-RU" sz="1800" dirty="0" smtClean="0"/>
              <a:t> </a:t>
            </a:r>
            <a:r>
              <a:rPr lang="en-GB" altLang="ru-RU" sz="1800" dirty="0" err="1" smtClean="0"/>
              <a:t>встречается</a:t>
            </a:r>
            <a:r>
              <a:rPr lang="en-GB" altLang="ru-RU" sz="1800" dirty="0" smtClean="0"/>
              <a:t> с  </a:t>
            </a:r>
            <a:r>
              <a:rPr lang="en-GB" altLang="ru-RU" sz="1800" dirty="0" err="1" smtClean="0"/>
              <a:t>каждым</a:t>
            </a:r>
            <a:r>
              <a:rPr lang="en-GB" altLang="ru-RU" sz="1800" dirty="0" smtClean="0"/>
              <a:t> </a:t>
            </a:r>
            <a:r>
              <a:rPr lang="en-GB" altLang="ru-RU" sz="1800" dirty="0" err="1" smtClean="0"/>
              <a:t>из</a:t>
            </a:r>
            <a:r>
              <a:rPr lang="en-GB" altLang="ru-RU" sz="1800" dirty="0" smtClean="0"/>
              <a:t> </a:t>
            </a:r>
            <a:r>
              <a:rPr lang="en-GB" altLang="ru-RU" sz="1800" dirty="0" err="1" smtClean="0"/>
              <a:t>участников</a:t>
            </a:r>
            <a:r>
              <a:rPr lang="en-GB" altLang="ru-RU" sz="1800" dirty="0" smtClean="0"/>
              <a:t> </a:t>
            </a:r>
            <a:r>
              <a:rPr lang="en-GB" altLang="ru-RU" sz="1800" dirty="0" err="1" smtClean="0"/>
              <a:t>отдельно</a:t>
            </a:r>
            <a:r>
              <a:rPr lang="en-GB" altLang="ru-RU" sz="1800" dirty="0" smtClean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5856" y="13524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Медиатор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4727377"/>
            <a:ext cx="8566204" cy="2130623"/>
          </a:xfrm>
          <a:prstGeom prst="rect">
            <a:avLst/>
          </a:prstGeom>
        </p:spPr>
        <p:txBody>
          <a:bodyPr vert="horz" lIns="90000" tIns="46800" rIns="90000" bIns="4680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n-GB" altLang="ru-RU" sz="2000" dirty="0" smtClean="0">
                <a:cs typeface="Times New Roman" pitchFamily="18" charset="0"/>
              </a:rPr>
              <a:t>В  </a:t>
            </a:r>
            <a:r>
              <a:rPr lang="en-GB" altLang="ru-RU" sz="2000" dirty="0" err="1" smtClean="0">
                <a:cs typeface="Times New Roman" pitchFamily="18" charset="0"/>
              </a:rPr>
              <a:t>школах</a:t>
            </a:r>
            <a:r>
              <a:rPr lang="en-GB" altLang="ru-RU" sz="2000" dirty="0" smtClean="0">
                <a:cs typeface="Times New Roman" pitchFamily="18" charset="0"/>
              </a:rPr>
              <a:t> </a:t>
            </a:r>
            <a:r>
              <a:rPr lang="en-GB" altLang="ru-RU" sz="2000" dirty="0" err="1" smtClean="0">
                <a:cs typeface="Times New Roman" pitchFamily="18" charset="0"/>
              </a:rPr>
              <a:t>вместе</a:t>
            </a:r>
            <a:r>
              <a:rPr lang="en-GB" altLang="ru-RU" sz="2000" dirty="0" smtClean="0">
                <a:cs typeface="Times New Roman" pitchFamily="18" charset="0"/>
              </a:rPr>
              <a:t> </a:t>
            </a:r>
            <a:r>
              <a:rPr lang="en-GB" altLang="ru-RU" sz="2000" dirty="0" err="1" smtClean="0">
                <a:cs typeface="Times New Roman" pitchFamily="18" charset="0"/>
              </a:rPr>
              <a:t>со</a:t>
            </a:r>
            <a:r>
              <a:rPr lang="en-GB" altLang="ru-RU" sz="2000" dirty="0" smtClean="0">
                <a:cs typeface="Times New Roman" pitchFamily="18" charset="0"/>
              </a:rPr>
              <a:t> </a:t>
            </a:r>
            <a:r>
              <a:rPr lang="en-GB" altLang="ru-RU" sz="2000" dirty="0" err="1" smtClean="0">
                <a:cs typeface="Times New Roman" pitchFamily="18" charset="0"/>
              </a:rPr>
              <a:t>взрослыми</a:t>
            </a:r>
            <a:r>
              <a:rPr lang="en-GB" altLang="ru-RU" sz="2000" dirty="0" smtClean="0">
                <a:cs typeface="Times New Roman" pitchFamily="18" charset="0"/>
              </a:rPr>
              <a:t> </a:t>
            </a:r>
            <a:r>
              <a:rPr lang="en-GB" altLang="ru-RU" sz="2000" dirty="0" err="1" smtClean="0">
                <a:cs typeface="Times New Roman" pitchFamily="18" charset="0"/>
              </a:rPr>
              <a:t>медиаторами</a:t>
            </a:r>
            <a:r>
              <a:rPr lang="en-GB" altLang="ru-RU" sz="2000" dirty="0" smtClean="0">
                <a:cs typeface="Times New Roman" pitchFamily="18" charset="0"/>
              </a:rPr>
              <a:t> </a:t>
            </a:r>
            <a:r>
              <a:rPr lang="en-GB" altLang="ru-RU" sz="2000" dirty="0" err="1" smtClean="0">
                <a:cs typeface="Times New Roman" pitchFamily="18" charset="0"/>
              </a:rPr>
              <a:t>становятся</a:t>
            </a:r>
            <a:r>
              <a:rPr lang="en-GB" altLang="ru-RU" sz="2000" dirty="0" smtClean="0">
                <a:cs typeface="Times New Roman" pitchFamily="18" charset="0"/>
              </a:rPr>
              <a:t> </a:t>
            </a:r>
            <a:r>
              <a:rPr lang="en-GB" altLang="ru-RU" sz="2000" b="1" i="1" dirty="0" err="1" smtClean="0">
                <a:solidFill>
                  <a:srgbClr val="C00000"/>
                </a:solidFill>
                <a:cs typeface="Times New Roman" pitchFamily="18" charset="0"/>
              </a:rPr>
              <a:t>подростки</a:t>
            </a:r>
            <a:r>
              <a:rPr lang="en-GB" altLang="ru-RU" sz="2000" dirty="0" smtClean="0">
                <a:cs typeface="Times New Roman" pitchFamily="18" charset="0"/>
              </a:rPr>
              <a:t>, </a:t>
            </a:r>
            <a:r>
              <a:rPr lang="en-GB" altLang="ru-RU" sz="2000" dirty="0" err="1" smtClean="0">
                <a:cs typeface="Times New Roman" pitchFamily="18" charset="0"/>
              </a:rPr>
              <a:t>поскольку</a:t>
            </a:r>
            <a:r>
              <a:rPr lang="en-GB" altLang="ru-RU" sz="2000" dirty="0" smtClean="0">
                <a:cs typeface="Times New Roman" pitchFamily="18" charset="0"/>
              </a:rPr>
              <a:t> у </a:t>
            </a:r>
            <a:r>
              <a:rPr lang="en-GB" altLang="ru-RU" sz="2000" dirty="0" err="1" smtClean="0">
                <a:cs typeface="Times New Roman" pitchFamily="18" charset="0"/>
              </a:rPr>
              <a:t>них</a:t>
            </a:r>
            <a:r>
              <a:rPr lang="en-GB" altLang="ru-RU" sz="2000" dirty="0" smtClean="0">
                <a:cs typeface="Times New Roman" pitchFamily="18" charset="0"/>
              </a:rPr>
              <a:t> </a:t>
            </a:r>
            <a:r>
              <a:rPr lang="en-GB" altLang="ru-RU" sz="2000" dirty="0" err="1" smtClean="0">
                <a:cs typeface="Times New Roman" pitchFamily="18" charset="0"/>
              </a:rPr>
              <a:t>наиболее</a:t>
            </a:r>
            <a:r>
              <a:rPr lang="en-GB" altLang="ru-RU" sz="2000" dirty="0" smtClean="0">
                <a:cs typeface="Times New Roman" pitchFamily="18" charset="0"/>
              </a:rPr>
              <a:t> </a:t>
            </a:r>
            <a:r>
              <a:rPr lang="en-GB" altLang="ru-RU" sz="2000" dirty="0" err="1" smtClean="0">
                <a:cs typeface="Times New Roman" pitchFamily="18" charset="0"/>
              </a:rPr>
              <a:t>тесный</a:t>
            </a:r>
            <a:r>
              <a:rPr lang="en-GB" altLang="ru-RU" sz="2000" dirty="0" smtClean="0">
                <a:cs typeface="Times New Roman" pitchFamily="18" charset="0"/>
              </a:rPr>
              <a:t> </a:t>
            </a:r>
            <a:r>
              <a:rPr lang="en-GB" altLang="ru-RU" sz="2000" dirty="0" err="1" smtClean="0">
                <a:cs typeface="Times New Roman" pitchFamily="18" charset="0"/>
              </a:rPr>
              <a:t>контакт</a:t>
            </a:r>
            <a:r>
              <a:rPr lang="en-GB" altLang="ru-RU" sz="2000" dirty="0" smtClean="0">
                <a:cs typeface="Times New Roman" pitchFamily="18" charset="0"/>
              </a:rPr>
              <a:t> </a:t>
            </a:r>
            <a:r>
              <a:rPr lang="en-GB" altLang="ru-RU" sz="2000" dirty="0" err="1" smtClean="0">
                <a:cs typeface="Times New Roman" pitchFamily="18" charset="0"/>
              </a:rPr>
              <a:t>со</a:t>
            </a:r>
            <a:r>
              <a:rPr lang="en-GB" altLang="ru-RU" sz="2000" dirty="0" smtClean="0">
                <a:cs typeface="Times New Roman" pitchFamily="18" charset="0"/>
              </a:rPr>
              <a:t> </a:t>
            </a:r>
            <a:r>
              <a:rPr lang="en-GB" altLang="ru-RU" sz="2000" dirty="0" err="1" smtClean="0">
                <a:cs typeface="Times New Roman" pitchFamily="18" charset="0"/>
              </a:rPr>
              <a:t>сверстниками</a:t>
            </a:r>
            <a:r>
              <a:rPr lang="en-GB" altLang="ru-RU" sz="2000" dirty="0" smtClean="0"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</a:tabLst>
            </a:pPr>
            <a:r>
              <a:rPr lang="en-GB" altLang="ru-RU" sz="2000" dirty="0" smtClean="0">
                <a:cs typeface="Times New Roman" pitchFamily="18" charset="0"/>
              </a:rPr>
              <a:t>  </a:t>
            </a:r>
            <a:r>
              <a:rPr lang="en-GB" altLang="ru-RU" sz="2000" dirty="0" err="1" smtClean="0"/>
              <a:t>В</a:t>
            </a:r>
            <a:r>
              <a:rPr lang="en-GB" altLang="ru-RU" sz="2000" dirty="0" err="1" smtClean="0">
                <a:cs typeface="Times New Roman" pitchFamily="18" charset="0"/>
              </a:rPr>
              <a:t>зрослым</a:t>
            </a:r>
            <a:r>
              <a:rPr lang="en-GB" altLang="ru-RU" sz="2000" dirty="0" smtClean="0">
                <a:cs typeface="Times New Roman" pitchFamily="18" charset="0"/>
              </a:rPr>
              <a:t> </a:t>
            </a:r>
            <a:r>
              <a:rPr lang="en-GB" altLang="ru-RU" sz="2000" dirty="0" err="1" smtClean="0">
                <a:cs typeface="Times New Roman" pitchFamily="18" charset="0"/>
              </a:rPr>
              <a:t>подростки</a:t>
            </a:r>
            <a:r>
              <a:rPr lang="en-GB" altLang="ru-RU" sz="2000" dirty="0" smtClean="0">
                <a:cs typeface="Times New Roman" pitchFamily="18" charset="0"/>
              </a:rPr>
              <a:t> </a:t>
            </a:r>
            <a:r>
              <a:rPr lang="en-GB" altLang="ru-RU" sz="2000" dirty="0" err="1" smtClean="0">
                <a:cs typeface="Times New Roman" pitchFamily="18" charset="0"/>
              </a:rPr>
              <a:t>часто</a:t>
            </a:r>
            <a:r>
              <a:rPr lang="en-GB" altLang="ru-RU" sz="2000" dirty="0" smtClean="0">
                <a:cs typeface="Times New Roman" pitchFamily="18" charset="0"/>
              </a:rPr>
              <a:t> </a:t>
            </a:r>
            <a:r>
              <a:rPr lang="en-GB" altLang="ru-RU" sz="2000" b="1" i="1" dirty="0" err="1" smtClean="0">
                <a:solidFill>
                  <a:srgbClr val="C00000"/>
                </a:solidFill>
                <a:cs typeface="Times New Roman" pitchFamily="18" charset="0"/>
              </a:rPr>
              <a:t>не</a:t>
            </a:r>
            <a:r>
              <a:rPr lang="en-GB" altLang="ru-RU" sz="2000" b="1" i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GB" altLang="ru-RU" sz="2000" b="1" i="1" dirty="0" err="1" smtClean="0">
                <a:solidFill>
                  <a:srgbClr val="C00000"/>
                </a:solidFill>
                <a:cs typeface="Times New Roman" pitchFamily="18" charset="0"/>
              </a:rPr>
              <a:t>доверяют</a:t>
            </a:r>
            <a:r>
              <a:rPr lang="en-GB" altLang="ru-RU" sz="2000" dirty="0" smtClean="0">
                <a:cs typeface="Times New Roman" pitchFamily="18" charset="0"/>
              </a:rPr>
              <a:t> </a:t>
            </a:r>
            <a:r>
              <a:rPr lang="en-GB" altLang="ru-RU" sz="2000" dirty="0" err="1" smtClean="0">
                <a:cs typeface="Times New Roman" pitchFamily="18" charset="0"/>
              </a:rPr>
              <a:t>или</a:t>
            </a:r>
            <a:r>
              <a:rPr lang="en-GB" altLang="ru-RU" sz="2000" dirty="0" smtClean="0">
                <a:cs typeface="Times New Roman" pitchFamily="18" charset="0"/>
              </a:rPr>
              <a:t> </a:t>
            </a:r>
            <a:r>
              <a:rPr lang="en-GB" altLang="ru-RU" sz="2000" dirty="0" err="1" smtClean="0">
                <a:cs typeface="Times New Roman" pitchFamily="18" charset="0"/>
              </a:rPr>
              <a:t>боятся</a:t>
            </a:r>
            <a:r>
              <a:rPr lang="en-GB" altLang="ru-RU" sz="2000" dirty="0" smtClean="0">
                <a:cs typeface="Times New Roman" pitchFamily="18" charset="0"/>
              </a:rPr>
              <a:t> </a:t>
            </a:r>
            <a:r>
              <a:rPr lang="en-GB" altLang="ru-RU" sz="2000" dirty="0" err="1" smtClean="0">
                <a:cs typeface="Times New Roman" pitchFamily="18" charset="0"/>
              </a:rPr>
              <a:t>прослыть</a:t>
            </a:r>
            <a:r>
              <a:rPr lang="en-GB" altLang="ru-RU" sz="2000" dirty="0" smtClean="0">
                <a:cs typeface="Times New Roman" pitchFamily="18" charset="0"/>
              </a:rPr>
              <a:t> «</a:t>
            </a:r>
            <a:r>
              <a:rPr lang="en-GB" altLang="ru-RU" sz="2000" dirty="0" err="1" smtClean="0">
                <a:cs typeface="Times New Roman" pitchFamily="18" charset="0"/>
              </a:rPr>
              <a:t>стукачами</a:t>
            </a:r>
            <a:r>
              <a:rPr lang="en-GB" altLang="ru-RU" sz="2000" dirty="0" smtClean="0">
                <a:cs typeface="Times New Roman" pitchFamily="18" charset="0"/>
              </a:rPr>
              <a:t>».</a:t>
            </a:r>
            <a:br>
              <a:rPr lang="en-GB" altLang="ru-RU" sz="2000" dirty="0" smtClean="0">
                <a:cs typeface="Times New Roman" pitchFamily="18" charset="0"/>
              </a:rPr>
            </a:br>
            <a:endParaRPr lang="en-GB" altLang="ru-RU" sz="20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476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xfrm>
            <a:off x="323528" y="836712"/>
            <a:ext cx="5569383" cy="5776892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"/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С длительными прогулами, возникшими вследствие серии конфликтов с одноклассниками и учителями.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"/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С конфликтами в ситуации низкого статуса учителя среди учеников класса.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"/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С разрушенными отношениями в коллективе (классе).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"/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С разрушенными отношениями в семье учащегося.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"/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С социально-психологической «заброшенностью» ребенка.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"/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С криминальными ситуациями в среде подростков.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"/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С ситуацией прихода нового ученика в старшем классе.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"/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С ситуацией смены любимого учителя (приходом нового).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"/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С ситуацией переформирования классов  (в связи с </a:t>
            </a:r>
            <a:r>
              <a:rPr lang="ru-RU" sz="1600" dirty="0" err="1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предпрофильной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и профильной подготовкой).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"/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С ситуациями дискриминации ученика одноклассниками по национальному, социальному, культурному или иному признаку</a:t>
            </a:r>
            <a:r>
              <a:rPr lang="ru-RU" sz="1600" b="1" dirty="0" smtClean="0">
                <a:solidFill>
                  <a:srgbClr val="660066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"/>
              <a:defRPr/>
            </a:pPr>
            <a:endParaRPr lang="ru-RU" sz="1600" b="1" dirty="0" smtClean="0">
              <a:solidFill>
                <a:srgbClr val="660066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"/>
              <a:defRPr/>
            </a:pPr>
            <a:endParaRPr lang="ru-RU" sz="1600" b="1" dirty="0" smtClean="0">
              <a:solidFill>
                <a:srgbClr val="660066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600" b="1" dirty="0" smtClean="0">
              <a:solidFill>
                <a:srgbClr val="660066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4148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>
                <a:solidFill>
                  <a:srgbClr val="0070C0"/>
                </a:solidFill>
              </a:rPr>
              <a:t>С чем может работать служба?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lient/Agency Strategy &amp; Relations - Steve Fajen Consul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4325" y="2132856"/>
            <a:ext cx="3319379" cy="2813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48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Эффекты работы школьной службы примирения</a:t>
            </a:r>
          </a:p>
          <a:p>
            <a:pPr algn="ctr"/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47684117"/>
              </p:ext>
            </p:extLst>
          </p:nvPr>
        </p:nvGraphicFramePr>
        <p:xfrm>
          <a:off x="323528" y="1628800"/>
          <a:ext cx="8352928" cy="432087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90656"/>
                <a:gridCol w="2477962"/>
                <a:gridCol w="2784310"/>
              </a:tblGrid>
              <a:tr h="6632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Просветительский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Развивающий </a:t>
                      </a:r>
                      <a:endParaRPr lang="ru-RU" sz="2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Воспитательный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585195"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распространение идей ненасилия, культуры диалога, толерантности, восстановительного подхода, мирного разрешения конфликтов, роли службы</a:t>
                      </a:r>
                      <a:endParaRPr lang="ru-RU" sz="1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навыки конструктивного диалога, умение видеть и слышать другого, учитывать его интересы, навык грамотного взаимодействия с «партнером по конфликту», способность договариваться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распространение идей </a:t>
                      </a:r>
                      <a:r>
                        <a:rPr lang="ru-RU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ответственности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собственного достоинства, сплоченности коллектива</a:t>
                      </a:r>
                      <a:r>
                        <a:rPr lang="ru-RU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толерантности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1295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3453002"/>
            <a:ext cx="4726280" cy="3150853"/>
          </a:xfrm>
        </p:spPr>
      </p:pic>
      <p:sp>
        <p:nvSpPr>
          <p:cNvPr id="7" name="Скругленный прямоугольник 6"/>
          <p:cNvSpPr/>
          <p:nvPr/>
        </p:nvSpPr>
        <p:spPr>
          <a:xfrm>
            <a:off x="251520" y="260648"/>
            <a:ext cx="2448272" cy="20882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Рост эмоционального дискомфорта и снижение желания активных действий.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8184" y="293183"/>
            <a:ext cx="2736304" cy="20556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Значительное снижение социальной компетентности и самостоятельности в принятии решений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2492896"/>
            <a:ext cx="2448272" cy="981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Рост «экранной» зависимости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87824" y="246896"/>
            <a:ext cx="3024336" cy="21019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Ограничение общения со сверстниками</a:t>
            </a:r>
            <a:r>
              <a:rPr lang="ru-RU" b="1" i="1" dirty="0">
                <a:solidFill>
                  <a:srgbClr val="C00000"/>
                </a:solidFill>
              </a:rPr>
              <a:t>, появление чувства одиночества, растерянности, неверия в себя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3645024"/>
            <a:ext cx="2448272" cy="20882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b="1" i="1" dirty="0">
                <a:solidFill>
                  <a:srgbClr val="C00000"/>
                </a:solidFill>
              </a:rPr>
              <a:t>Увеличение числа детей с эмоциональными проблемами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87824" y="2492896"/>
            <a:ext cx="3187582" cy="10441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b="1" i="1" dirty="0">
                <a:solidFill>
                  <a:srgbClr val="C00000"/>
                </a:solidFill>
              </a:rPr>
              <a:t>Рост каждые десять лет на 10-15% основных форм психических заболеваний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44208" y="2468555"/>
            <a:ext cx="2520280" cy="32647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Рост </a:t>
            </a:r>
            <a:r>
              <a:rPr lang="ru-RU" b="1" i="1" dirty="0">
                <a:solidFill>
                  <a:srgbClr val="C00000"/>
                </a:solidFill>
              </a:rPr>
              <a:t>индивидуализации, критичности по отношению к взрослым, поиск смысла жизни и утверждение своей уникальности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838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16339210"/>
              </p:ext>
            </p:extLst>
          </p:nvPr>
        </p:nvGraphicFramePr>
        <p:xfrm>
          <a:off x="179512" y="692696"/>
          <a:ext cx="8352928" cy="440815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90656"/>
                <a:gridCol w="2477962"/>
                <a:gridCol w="2784310"/>
              </a:tblGrid>
              <a:tr h="6632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Профилактический 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Реабилитационный </a:t>
                      </a:r>
                      <a:endParaRPr lang="ru-RU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Общекультурный (гуманитарный) </a:t>
                      </a:r>
                      <a:endParaRPr lang="ru-RU" sz="2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  <a:tr h="3585195"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</a:t>
                      </a:r>
                      <a:r>
                        <a:rPr lang="ru-RU" sz="18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прогулов, неуспеваемости, суицидов, употребления ПАВ, правонарушений, «</a:t>
                      </a:r>
                      <a:r>
                        <a:rPr lang="ru-RU" sz="1800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психосоматики</a:t>
                      </a: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(и других </a:t>
                      </a:r>
                      <a:r>
                        <a:rPr lang="ru-RU" sz="1800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дисфункциональных</a:t>
                      </a: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последствий конфликтов)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восстановление разрушенных отношений, доверия, самооценки, социального статуса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усвоение ценностей дружбы, понимания, толерантности, культуры общения и диалога, мирного сосуществования и цивилизованного урегулирования конфликтов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4446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179348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Модели служб школьной медиации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54022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«Воспитательная» модель.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Создание </a:t>
            </a:r>
            <a:r>
              <a:rPr lang="ru-RU" sz="2000" dirty="0"/>
              <a:t>службы рассматривается </a:t>
            </a:r>
            <a:r>
              <a:rPr lang="ru-RU" sz="2000" b="1" i="1" dirty="0">
                <a:solidFill>
                  <a:srgbClr val="C00000"/>
                </a:solidFill>
              </a:rPr>
              <a:t>как проявление детской активности, способ самореализации детей в позитивном ключе</a:t>
            </a:r>
            <a:r>
              <a:rPr lang="ru-RU" sz="2000" dirty="0">
                <a:solidFill>
                  <a:srgbClr val="C00000"/>
                </a:solidFill>
              </a:rPr>
              <a:t>. </a:t>
            </a:r>
            <a:endParaRPr lang="ru-RU" sz="2000" dirty="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Организация </a:t>
            </a:r>
            <a:r>
              <a:rPr lang="ru-RU" sz="2000" dirty="0"/>
              <a:t>программ примирения выступает в качестве </a:t>
            </a:r>
            <a:r>
              <a:rPr lang="ru-RU" sz="2000" b="1" i="1" dirty="0">
                <a:solidFill>
                  <a:srgbClr val="C00000"/>
                </a:solidFill>
              </a:rPr>
              <a:t>коллективной социально-значимой деятельности</a:t>
            </a:r>
            <a:r>
              <a:rPr lang="ru-RU" sz="2000" dirty="0"/>
              <a:t>, которая формирует «воспитательный коллектив» детской службы</a:t>
            </a:r>
            <a:r>
              <a:rPr lang="ru-RU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Он-то </a:t>
            </a:r>
            <a:r>
              <a:rPr lang="ru-RU" sz="2000" dirty="0"/>
              <a:t>и считается наибольшей ценностью. Ценится не столько сам продукт, который производит служба (программы примирения), сколько </a:t>
            </a:r>
            <a:r>
              <a:rPr lang="ru-RU" sz="2000" b="1" i="1" dirty="0">
                <a:solidFill>
                  <a:srgbClr val="C00000"/>
                </a:solidFill>
              </a:rPr>
              <a:t>появление в школе объединения</a:t>
            </a:r>
            <a:r>
              <a:rPr lang="ru-RU" sz="2000" dirty="0"/>
              <a:t>, воспитывающего у своих членов высокие нравственные и деловые качества через привлечение к добровольчеству. 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 </a:t>
            </a:r>
            <a:r>
              <a:rPr lang="ru-RU" sz="2000" dirty="0"/>
              <a:t>данном случае служба не рассматривается как «производственная структура», реально способная влиять на криминальные процессы. Она воспринимается </a:t>
            </a:r>
            <a:r>
              <a:rPr lang="ru-RU" sz="2000" b="1" i="1" dirty="0">
                <a:solidFill>
                  <a:srgbClr val="C00000"/>
                </a:solidFill>
              </a:rPr>
              <a:t>как воспитательная программа </a:t>
            </a:r>
            <a:r>
              <a:rPr lang="ru-RU" sz="2000" dirty="0"/>
              <a:t>- некий хороший клуб, и в организационном плане остаётся довольно автономной, будучи причисленной к системе воспитательной работы школы в качестве одной из её форм.</a:t>
            </a:r>
          </a:p>
        </p:txBody>
      </p:sp>
    </p:spTree>
    <p:extLst>
      <p:ext uri="{BB962C8B-B14F-4D97-AF65-F5344CB8AC3E}">
        <p14:creationId xmlns:p14="http://schemas.microsoft.com/office/powerpoint/2010/main" xmlns="" val="23975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246" y="3807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Нормативно-правовая основа службы </a:t>
            </a:r>
          </a:p>
          <a:p>
            <a:pPr marL="365760" indent="-283464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школьной медиации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894673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рассматривать деятельность службы </a:t>
            </a:r>
            <a:r>
              <a:rPr lang="ru-RU" dirty="0" smtClean="0"/>
              <a:t>медиации </a:t>
            </a:r>
            <a:r>
              <a:rPr lang="ru-RU" b="1" i="1" dirty="0">
                <a:solidFill>
                  <a:srgbClr val="C00000"/>
                </a:solidFill>
              </a:rPr>
              <a:t>как элемент образовательного процесса,</a:t>
            </a:r>
            <a:r>
              <a:rPr lang="ru-RU" dirty="0"/>
              <a:t> то служба может способствовать </a:t>
            </a:r>
            <a:r>
              <a:rPr lang="ru-RU" dirty="0" smtClean="0"/>
              <a:t>выполнению ФГОС </a:t>
            </a:r>
            <a:r>
              <a:rPr lang="ru-RU" dirty="0"/>
              <a:t>основного общего образования, утвержденный приказом № 1897 Министерства образования и науки Российской Федерации от 17 декабря 2010 </a:t>
            </a:r>
            <a:r>
              <a:rPr lang="ru-RU" dirty="0" smtClean="0"/>
              <a:t>г.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ФГОС</a:t>
            </a:r>
            <a:r>
              <a:rPr lang="ru-RU" dirty="0"/>
              <a:t> ориентирован на «становление личностных характеристик выпускника («портрет выпускника основной школы»):</a:t>
            </a:r>
            <a:br>
              <a:rPr lang="ru-RU" dirty="0"/>
            </a:br>
            <a:r>
              <a:rPr lang="ru-RU" i="1" dirty="0"/>
              <a:t>(…) </a:t>
            </a:r>
            <a:r>
              <a:rPr lang="ru-RU" b="1" i="1" dirty="0">
                <a:solidFill>
                  <a:srgbClr val="C00000"/>
                </a:solidFill>
              </a:rPr>
              <a:t>как уважающего других людей, умеющего вести конструктивный диалог, достигать взаимопонимания, сотрудничать для достижения общих результатов</a:t>
            </a:r>
            <a:r>
              <a:rPr lang="ru-RU" i="1" dirty="0" smtClean="0">
                <a:solidFill>
                  <a:srgbClr val="C00000"/>
                </a:solidFill>
              </a:rPr>
              <a:t>».</a:t>
            </a:r>
          </a:p>
          <a:p>
            <a:endParaRPr lang="ru-RU" dirty="0"/>
          </a:p>
          <a:p>
            <a:r>
              <a:rPr lang="ru-RU" b="1" i="1" dirty="0" smtClean="0">
                <a:solidFill>
                  <a:srgbClr val="C00000"/>
                </a:solidFill>
              </a:rPr>
              <a:t>Личностные </a:t>
            </a:r>
            <a:r>
              <a:rPr lang="ru-RU" b="1" i="1" dirty="0">
                <a:solidFill>
                  <a:srgbClr val="C00000"/>
                </a:solidFill>
              </a:rPr>
              <a:t>результаты </a:t>
            </a:r>
            <a:r>
              <a:rPr lang="ru-RU" dirty="0"/>
              <a:t>освоения основной образовательной программы основного общего образования должны отражать (…):</a:t>
            </a:r>
            <a:br>
              <a:rPr lang="ru-RU" dirty="0"/>
            </a:br>
            <a:r>
              <a:rPr lang="ru-RU" i="1" dirty="0" smtClean="0"/>
              <a:t>«</a:t>
            </a:r>
            <a:r>
              <a:rPr lang="ru-RU" i="1" dirty="0"/>
              <a:t>4) </a:t>
            </a:r>
            <a:r>
              <a:rPr lang="ru-RU" i="1" dirty="0">
                <a:solidFill>
                  <a:srgbClr val="C00000"/>
                </a:solidFill>
              </a:rPr>
              <a:t>формирование осознанного, уважительного и доброжелательного отношения к другому человеку, его мнению, мировоззрению, культуре, языку, вере, гражданской позиции (…); готовности и способности вести диалог с другими людьми и достигать в </a:t>
            </a:r>
            <a:r>
              <a:rPr lang="ru-RU" i="1" dirty="0" smtClean="0">
                <a:solidFill>
                  <a:srgbClr val="C00000"/>
                </a:solidFill>
              </a:rPr>
              <a:t>нем </a:t>
            </a:r>
            <a:r>
              <a:rPr lang="ru-RU" i="1" dirty="0">
                <a:solidFill>
                  <a:srgbClr val="C00000"/>
                </a:solidFill>
              </a:rPr>
              <a:t>взаимопонимания</a:t>
            </a:r>
            <a:r>
              <a:rPr lang="ru-RU" i="1" dirty="0"/>
              <a:t>;</a:t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27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343" y="5445224"/>
            <a:ext cx="8350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    В иерархии ценностей теперь </a:t>
            </a:r>
            <a:r>
              <a:rPr lang="ru-RU" sz="2400" b="1" i="1" dirty="0">
                <a:solidFill>
                  <a:srgbClr val="C00000"/>
                </a:solidFill>
              </a:rPr>
              <a:t>последние места </a:t>
            </a:r>
            <a:r>
              <a:rPr lang="ru-RU" sz="2400" b="1" i="1" dirty="0"/>
              <a:t>занимают</a:t>
            </a:r>
            <a:r>
              <a:rPr lang="ru-RU" sz="2400" b="1" i="1" dirty="0">
                <a:solidFill>
                  <a:srgbClr val="C00000"/>
                </a:solidFill>
              </a:rPr>
              <a:t> нравственные, эмоциональные, культурные и общественные ценности</a:t>
            </a:r>
            <a:r>
              <a:rPr lang="ru-RU" sz="2400" dirty="0" smtClean="0"/>
              <a:t>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424547503"/>
              </p:ext>
            </p:extLst>
          </p:nvPr>
        </p:nvGraphicFramePr>
        <p:xfrm>
          <a:off x="395536" y="1268760"/>
          <a:ext cx="777686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77767" y="188640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C00000"/>
                </a:solidFill>
              </a:rPr>
              <a:t> </a:t>
            </a:r>
            <a:r>
              <a:rPr lang="ru-RU" sz="2800" b="1" i="1" dirty="0">
                <a:solidFill>
                  <a:srgbClr val="C00000"/>
                </a:solidFill>
              </a:rPr>
              <a:t>Изменения в ценностных ориентациях подростков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4195611"/>
            <a:ext cx="233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образованность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117154" y="4163345"/>
            <a:ext cx="2338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настойчивость, ориентированность на достижения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8144" y="4163345"/>
            <a:ext cx="2338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хорошее здоровье, презентабельная внешность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18212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7913" y="116632"/>
            <a:ext cx="7239000" cy="58868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Стратегии поведения в конфликте</a:t>
            </a:r>
            <a:endParaRPr lang="ru-RU" sz="4800" b="1" dirty="0" smtClean="0">
              <a:solidFill>
                <a:srgbClr val="C0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08720"/>
            <a:ext cx="8721030" cy="5949280"/>
          </a:xfrm>
          <a:prstGeom prst="rect">
            <a:avLst/>
          </a:prstGeom>
        </p:spPr>
        <p:txBody>
          <a:bodyPr/>
          <a:lstStyle/>
          <a:p>
            <a:pPr marL="45720" indent="0" eaLnBrk="1" hangingPunct="1">
              <a:lnSpc>
                <a:spcPct val="9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Конкуренция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smtClean="0"/>
              <a:t>– «Чтобы я победил,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ты должен проиграть».</a:t>
            </a:r>
          </a:p>
          <a:p>
            <a:pPr marL="45720" indent="0" eaLnBrk="1" hangingPunct="1">
              <a:lnSpc>
                <a:spcPct val="9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Компромисс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–</a:t>
            </a:r>
            <a:r>
              <a:rPr lang="ru-RU" sz="2400" dirty="0" smtClean="0"/>
              <a:t> «Чтобы каждый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из нас что-то выиграл, каждый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из нас должен что-то проиграть».</a:t>
            </a:r>
          </a:p>
          <a:p>
            <a:pPr marL="45720" indent="0" eaLnBrk="1" hangingPunct="1">
              <a:lnSpc>
                <a:spcPct val="9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Сотрудничество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 smtClean="0"/>
              <a:t>– «Чтобы выиграл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я, ты должен тоже выиграть».</a:t>
            </a:r>
          </a:p>
          <a:p>
            <a:pPr marL="45720" indent="0" eaLnBrk="1" hangingPunct="1">
              <a:lnSpc>
                <a:spcPct val="9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Избегание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 smtClean="0"/>
              <a:t>– «Никто не выигрывает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в конфликте, поэтому я ухожу от него»</a:t>
            </a:r>
            <a:endParaRPr lang="ru-RU" sz="2400" b="1" i="1" dirty="0" smtClean="0">
              <a:solidFill>
                <a:schemeClr val="bg2"/>
              </a:solidFill>
            </a:endParaRPr>
          </a:p>
          <a:p>
            <a:pPr marL="45720" indent="0" eaLnBrk="1" hangingPunct="1">
              <a:lnSpc>
                <a:spcPct val="9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Приспособление </a:t>
            </a:r>
            <a:r>
              <a:rPr lang="ru-RU" sz="2400" dirty="0" smtClean="0"/>
              <a:t>– «Чтобы ты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выиграл, я должен проиграть».</a:t>
            </a:r>
            <a:endParaRPr lang="ru-RU" sz="2400" i="1" dirty="0" smtClean="0"/>
          </a:p>
        </p:txBody>
      </p:sp>
      <p:pic>
        <p:nvPicPr>
          <p:cNvPr id="13316" name="Picture 7" descr="J0254427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44186"/>
            <a:ext cx="18859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2" descr="J0223736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836712"/>
            <a:ext cx="2016125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3" descr="J0254423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2702" y="4437112"/>
            <a:ext cx="17716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4" descr="J02544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1752" y="2017712"/>
            <a:ext cx="1752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0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854489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Служба </a:t>
            </a:r>
            <a:r>
              <a:rPr lang="ru-RU" sz="2400" b="1" dirty="0">
                <a:solidFill>
                  <a:srgbClr val="C00000"/>
                </a:solidFill>
              </a:rPr>
              <a:t>школьной медиации </a:t>
            </a:r>
            <a:r>
              <a:rPr lang="ru-RU" sz="2400" b="1" dirty="0"/>
              <a:t>- эта служба, созданная в образовательной организации и состоящая из работников образовательной организации, учащихся и их родителей, прошедших необходимую подготовку и обучение основам метода школьной медиации и медиативного подхода</a:t>
            </a:r>
            <a:r>
              <a:rPr lang="ru-RU" sz="2400" b="1" dirty="0" smtClean="0"/>
              <a:t>.</a:t>
            </a:r>
          </a:p>
          <a:p>
            <a:pPr algn="just"/>
            <a:endParaRPr lang="ru-RU" sz="2000" b="1" dirty="0" smtClean="0"/>
          </a:p>
          <a:p>
            <a:pPr algn="just"/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095" y="6021288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Письмо Министерства образования и науки Российской Федерации</a:t>
            </a:r>
            <a:br>
              <a:rPr lang="ru-RU" sz="1600" dirty="0"/>
            </a:br>
            <a:r>
              <a:rPr lang="ru-RU" sz="1600" dirty="0"/>
              <a:t> от 18 ноября 2013 г. № </a:t>
            </a:r>
            <a:r>
              <a:rPr lang="ru-RU" sz="1600" dirty="0" smtClean="0"/>
              <a:t>ВК-844/07 «О направлении методических рекомендаций по организации служб школьной медиации»</a:t>
            </a:r>
            <a:endParaRPr lang="ru-RU" sz="1600" dirty="0"/>
          </a:p>
          <a:p>
            <a:endParaRPr lang="ru-RU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149971"/>
            <a:ext cx="5809828" cy="36552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771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90733"/>
            <a:ext cx="81906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Главная </a:t>
            </a:r>
            <a:r>
              <a:rPr lang="ru-RU" sz="2000" b="1" dirty="0"/>
              <a:t>цель медиации </a:t>
            </a:r>
            <a:r>
              <a:rPr lang="ru-RU" sz="2000" dirty="0"/>
              <a:t>– превратить школу в безопасное, комфортное  пространство для всех участников образовательного процесса (учеников,  учителей, родителей и т.д.).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152069"/>
            <a:ext cx="7200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Зачем нужна медиация школе?</a:t>
            </a:r>
          </a:p>
          <a:p>
            <a:pPr algn="ctr"/>
            <a:endParaRPr lang="ru-RU" dirty="0"/>
          </a:p>
        </p:txBody>
      </p:sp>
      <p:pic>
        <p:nvPicPr>
          <p:cNvPr id="5122" name="Picture 2" descr="Базовый: Видео Вступительное слово в медиации (Рус. яз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472608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22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Зачем медиация нужна родителям?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Медиация позволяет разрешать конфликт, выявляя его причину и движущую силу, предотвращать конфликты, оберегать детей и подростков от агрессивного, порой отвергающего воздействия окружающей среды, корректировать поведение тех, кто уже оступился.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 медиация – это инструмент помощи в разрешении конфликтов между детьми-школьниками, между детьми и взрослыми.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Здоровые дети в здоровой семь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61" t="15874" r="4629" b="22181"/>
          <a:stretch/>
        </p:blipFill>
        <p:spPr bwMode="auto">
          <a:xfrm>
            <a:off x="910460" y="3501008"/>
            <a:ext cx="7333948" cy="2922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11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5"/>
            <a:ext cx="8352928" cy="25922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 smtClean="0"/>
              <a:t>В процессе медиации каждый участник, как ребенок, так и взрослый, как обидчик, так и «жертва», может рассчитывать на то, что </a:t>
            </a:r>
            <a:r>
              <a:rPr lang="ru-RU" sz="1800" dirty="0" smtClean="0">
                <a:solidFill>
                  <a:srgbClr val="C00000"/>
                </a:solidFill>
              </a:rPr>
              <a:t>будет выслушан, услышан, его постараются понять, он сможет высказать свою позицию и видение ситуации, а также может предложить свою альтернативу разрешения конфликта.</a:t>
            </a:r>
            <a:r>
              <a:rPr lang="ru-RU" sz="1800" dirty="0" smtClean="0"/>
              <a:t> </a:t>
            </a:r>
          </a:p>
          <a:p>
            <a:pPr algn="just"/>
            <a:r>
              <a:rPr lang="ru-RU" sz="1800" dirty="0" smtClean="0"/>
              <a:t>Такое общение в доверительной, уважительной обстановке, создается необходимое чувство безопасности, где  может создаваться разрешение спора, где стороны могут прийти к соглашению, которое, скорее всего, будут склонны реализовывать, так как непосредственно участвовали в его создании.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116632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Зачем медиация нужна детям</a:t>
            </a:r>
            <a:r>
              <a:rPr lang="ru-RU" sz="2800" b="1" dirty="0" smtClean="0">
                <a:solidFill>
                  <a:srgbClr val="C00000"/>
                </a:solidFill>
              </a:rPr>
              <a:t>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Общие сведения о поступлении в школ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116" y="3573016"/>
            <a:ext cx="4153264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Ученик года Молодежный портал Вологодской области upinfo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7639" y="3573016"/>
            <a:ext cx="3572396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94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782885" y="241179"/>
            <a:ext cx="3744416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Метод «</a:t>
            </a:r>
            <a:r>
              <a:rPr lang="ru-RU" sz="2000" b="1" dirty="0">
                <a:solidFill>
                  <a:srgbClr val="C00000"/>
                </a:solidFill>
              </a:rPr>
              <a:t>Ш</a:t>
            </a:r>
            <a:r>
              <a:rPr lang="ru-RU" sz="2000" b="1" dirty="0" smtClean="0">
                <a:solidFill>
                  <a:srgbClr val="C00000"/>
                </a:solidFill>
              </a:rPr>
              <a:t>кольная медиация»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340768"/>
            <a:ext cx="8352928" cy="9189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</a:t>
            </a:r>
            <a:r>
              <a:rPr lang="ru-RU" b="1" i="1" dirty="0">
                <a:solidFill>
                  <a:srgbClr val="C00000"/>
                </a:solidFill>
              </a:rPr>
              <a:t>безопасной среды, </a:t>
            </a:r>
            <a:r>
              <a:rPr lang="ru-RU" dirty="0"/>
              <a:t>благоприятной для развития личности с </a:t>
            </a:r>
            <a:r>
              <a:rPr lang="ru-RU" b="1" i="1" dirty="0">
                <a:solidFill>
                  <a:srgbClr val="C00000"/>
                </a:solidFill>
              </a:rPr>
              <a:t>активной гражданской позицией</a:t>
            </a:r>
            <a:r>
              <a:rPr lang="ru-RU" dirty="0"/>
              <a:t>, умеющей </a:t>
            </a:r>
            <a:r>
              <a:rPr lang="ru-RU" b="1" i="1" dirty="0">
                <a:solidFill>
                  <a:srgbClr val="C00000"/>
                </a:solidFill>
              </a:rPr>
              <a:t>принимать решения и отвечать</a:t>
            </a:r>
            <a:r>
              <a:rPr lang="ru-RU" dirty="0"/>
              <a:t> за свои </a:t>
            </a:r>
            <a:r>
              <a:rPr lang="ru-RU" dirty="0" smtClean="0"/>
              <a:t>поступки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924" y="2564904"/>
            <a:ext cx="8496944" cy="17281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/>
              <a:t>воспитание </a:t>
            </a:r>
            <a:r>
              <a:rPr lang="ru-RU" b="1" i="1" dirty="0">
                <a:solidFill>
                  <a:srgbClr val="C00000"/>
                </a:solidFill>
              </a:rPr>
              <a:t>культуры конструктивного поведения в конфликте</a:t>
            </a:r>
            <a:r>
              <a:rPr lang="ru-RU" dirty="0"/>
              <a:t>, основанной на медиативном мировоззрении, в основе которого лежит признание ценности человеческой жизни, уникальности каждой отдельной личности, принятие*, уважение права каждого на удовлетворение собственных потребностей и защиту своих интересов (но не в ущерб чужим интересам</a:t>
            </a:r>
            <a:r>
              <a:rPr lang="ru-RU" dirty="0" smtClean="0"/>
              <a:t>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4581128"/>
            <a:ext cx="8663130" cy="16561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улучшение качества жизни всех участников учебно-воспитательного </a:t>
            </a:r>
            <a:r>
              <a:rPr lang="ru-RU" dirty="0" smtClean="0"/>
              <a:t>процесса </a:t>
            </a:r>
            <a:r>
              <a:rPr lang="ru-RU" dirty="0"/>
              <a:t>с помощью </a:t>
            </a:r>
            <a:r>
              <a:rPr lang="ru-RU" b="1" i="1" dirty="0">
                <a:solidFill>
                  <a:srgbClr val="C00000"/>
                </a:solidFill>
              </a:rPr>
              <a:t>медиативного подхода</a:t>
            </a:r>
            <a:r>
              <a:rPr lang="ru-RU" dirty="0"/>
              <a:t>, основывающегося на позитивном общении, уважении, открытости, доброжелательности, взаимном принятии как внутри групп взрослых и детей, так и между этими </a:t>
            </a:r>
            <a:r>
              <a:rPr lang="ru-RU" dirty="0" smtClean="0"/>
              <a:t>группами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8778" y="129101"/>
            <a:ext cx="2930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ЦЕЛИ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53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2258</TotalTime>
  <Words>1543</Words>
  <Application>Microsoft Office PowerPoint</Application>
  <PresentationFormat>Экран (4:3)</PresentationFormat>
  <Paragraphs>151</Paragraphs>
  <Slides>22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Точечный рисунок</vt:lpstr>
      <vt:lpstr>Слайд 1</vt:lpstr>
      <vt:lpstr>Слайд 2</vt:lpstr>
      <vt:lpstr>Слайд 3</vt:lpstr>
      <vt:lpstr>Стратегии поведения в конфликте</vt:lpstr>
      <vt:lpstr>Слайд 5</vt:lpstr>
      <vt:lpstr>Слайд 6</vt:lpstr>
      <vt:lpstr>Зачем медиация нужна родителям?</vt:lpstr>
      <vt:lpstr>Слайд 8</vt:lpstr>
      <vt:lpstr>Слайд 9</vt:lpstr>
      <vt:lpstr>Слайд 10</vt:lpstr>
      <vt:lpstr>Слайд 11</vt:lpstr>
      <vt:lpstr>Целесообразность медиации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123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семинар</dc:title>
  <dc:creator>123</dc:creator>
  <cp:lastModifiedBy>PC</cp:lastModifiedBy>
  <cp:revision>251</cp:revision>
  <dcterms:created xsi:type="dcterms:W3CDTF">2012-04-07T10:22:57Z</dcterms:created>
  <dcterms:modified xsi:type="dcterms:W3CDTF">2015-05-27T16:29:53Z</dcterms:modified>
</cp:coreProperties>
</file>